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73" r:id="rId3"/>
    <p:sldId id="280" r:id="rId4"/>
    <p:sldId id="287" r:id="rId5"/>
    <p:sldId id="289" r:id="rId6"/>
    <p:sldId id="288" r:id="rId7"/>
    <p:sldId id="283" r:id="rId8"/>
    <p:sldId id="290" r:id="rId9"/>
    <p:sldId id="291" r:id="rId10"/>
    <p:sldId id="292" r:id="rId11"/>
    <p:sldId id="293" r:id="rId12"/>
    <p:sldId id="284" r:id="rId13"/>
    <p:sldId id="285" r:id="rId14"/>
    <p:sldId id="286" r:id="rId15"/>
    <p:sldId id="258" r:id="rId16"/>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9E7"/>
    <a:srgbClr val="00CFB5"/>
    <a:srgbClr val="FF7B53"/>
    <a:srgbClr val="17C7D2"/>
    <a:srgbClr val="9B97DC"/>
    <a:srgbClr val="7FDCF3"/>
    <a:srgbClr val="B3EAF8"/>
    <a:srgbClr val="FEF06F"/>
    <a:srgbClr val="B2F1E9"/>
    <a:srgbClr val="7FE7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56DFE-9AEC-428D-B9B7-046B9374DF80}" v="12" dt="2019-06-13T09:15:52.230"/>
  </p1510:revLst>
</p1510:revInfo>
</file>

<file path=ppt/tableStyles.xml><?xml version="1.0" encoding="utf-8"?>
<a:tblStyleLst xmlns:a="http://schemas.openxmlformats.org/drawingml/2006/main" def="{5C22544A-7EE6-4342-B048-85BDC9FD1C3A}">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79"/>
  </p:normalViewPr>
  <p:slideViewPr>
    <p:cSldViewPr snapToGrid="0" snapToObjects="1">
      <p:cViewPr varScale="1">
        <p:scale>
          <a:sx n="67" d="100"/>
          <a:sy n="67" d="100"/>
        </p:scale>
        <p:origin x="128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490402-8E07-BB4F-A189-6AD7200B2129}" type="datetime1">
              <a:rPr lang="en-US" smtClean="0"/>
              <a:pPr/>
              <a:t>6/14/2019</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891D49-AD30-AD49-8FCC-B045B8D02F0F}" type="slidenum">
              <a:rPr lang="sv-SE" smtClean="0"/>
              <a:pPr/>
              <a:t>‹#›</a:t>
            </a:fld>
            <a:endParaRPr lang="sv-SE"/>
          </a:p>
        </p:txBody>
      </p:sp>
    </p:spTree>
    <p:extLst>
      <p:ext uri="{BB962C8B-B14F-4D97-AF65-F5344CB8AC3E}">
        <p14:creationId xmlns:p14="http://schemas.microsoft.com/office/powerpoint/2010/main" val="15529339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8E3D5-343E-3741-80FE-788E6CEB802F}" type="datetime1">
              <a:rPr lang="en-US" smtClean="0"/>
              <a:pPr/>
              <a:t>6/14/2019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C25B8-6A37-0E42-AD12-4E95E5CB5205}" type="slidenum">
              <a:rPr lang="sv-SE" smtClean="0"/>
              <a:pPr/>
              <a:t>‹#›</a:t>
            </a:fld>
            <a:endParaRPr lang="sv-SE"/>
          </a:p>
        </p:txBody>
      </p:sp>
    </p:spTree>
    <p:extLst>
      <p:ext uri="{BB962C8B-B14F-4D97-AF65-F5344CB8AC3E}">
        <p14:creationId xmlns:p14="http://schemas.microsoft.com/office/powerpoint/2010/main" val="2724151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ida Blå">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3"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4" name="Bildobjekt 3"/>
          <p:cNvPicPr>
            <a:picLocks noChangeAspect="1"/>
          </p:cNvPicPr>
          <p:nvPr userDrawn="1"/>
        </p:nvPicPr>
        <p:blipFill rotWithShape="1">
          <a:blip r:embed="rId2">
            <a:extLst>
              <a:ext uri="{28A0092B-C50C-407E-A947-70E740481C1C}">
                <a14:useLocalDpi xmlns:a14="http://schemas.microsoft.com/office/drawing/2010/main" val="0"/>
              </a:ext>
            </a:extLst>
          </a:blip>
          <a:srcRect l="6364" t="17347" r="5690" b="16077"/>
          <a:stretch/>
        </p:blipFill>
        <p:spPr>
          <a:xfrm>
            <a:off x="399600" y="5929200"/>
            <a:ext cx="2368800" cy="617947"/>
          </a:xfrm>
          <a:prstGeom prst="rect">
            <a:avLst/>
          </a:prstGeom>
        </p:spPr>
      </p:pic>
    </p:spTree>
    <p:extLst>
      <p:ext uri="{BB962C8B-B14F-4D97-AF65-F5344CB8AC3E}">
        <p14:creationId xmlns:p14="http://schemas.microsoft.com/office/powerpoint/2010/main" val="42906028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Avsnittssida Blå">
    <p:bg>
      <p:bgPr>
        <a:solidFill>
          <a:srgbClr val="00B9E7"/>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35240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Avsnittssida Turkos">
    <p:bg>
      <p:bgPr>
        <a:solidFill>
          <a:srgbClr val="17C7D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1295166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Avsnittssida Grön">
    <p:bg>
      <p:bgPr>
        <a:solidFill>
          <a:srgbClr val="00CFB5"/>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6" name="Rak 5"/>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1555319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ssida svart">
    <p:bg>
      <p:bgPr>
        <a:solidFill>
          <a:schemeClr val="bg1"/>
        </a:solidFill>
        <a:effectLst/>
      </p:bgPr>
    </p:bg>
    <p:spTree>
      <p:nvGrpSpPr>
        <p:cNvPr id="1" name=""/>
        <p:cNvGrpSpPr/>
        <p:nvPr/>
      </p:nvGrpSpPr>
      <p:grpSpPr>
        <a:xfrm>
          <a:off x="0" y="0"/>
          <a:ext cx="0" cy="0"/>
          <a:chOff x="0" y="0"/>
          <a:chExt cx="0" cy="0"/>
        </a:xfrm>
      </p:grpSpPr>
      <p:sp>
        <p:nvSpPr>
          <p:cNvPr id="5" name="Rektangel 4"/>
          <p:cNvSpPr/>
          <p:nvPr userDrawn="1"/>
        </p:nvSpPr>
        <p:spPr>
          <a:xfrm>
            <a:off x="0" y="-138544"/>
            <a:ext cx="9217891" cy="7070435"/>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1" baseline="0">
                <a:solidFill>
                  <a:srgbClr val="FFFFFF"/>
                </a:solidFill>
              </a:defRPr>
            </a:lvl1pPr>
          </a:lstStyle>
          <a:p>
            <a:r>
              <a:rPr lang="sv-SE" dirty="0"/>
              <a:t>Namn på nästa avsnitt</a:t>
            </a:r>
          </a:p>
        </p:txBody>
      </p:sp>
      <p:sp>
        <p:nvSpPr>
          <p:cNvPr id="8"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rgbClr val="FFFFFF"/>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9" name="Rak 8"/>
          <p:cNvCxnSpPr/>
          <p:nvPr userDrawn="1"/>
        </p:nvCxnSpPr>
        <p:spPr>
          <a:xfrm>
            <a:off x="678459" y="6120611"/>
            <a:ext cx="7744205" cy="0"/>
          </a:xfrm>
          <a:prstGeom prst="line">
            <a:avLst/>
          </a:prstGeom>
          <a:ln w="158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1176911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Avsnittssida Vit">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256096" y="1812899"/>
            <a:ext cx="6400800" cy="1470025"/>
          </a:xfrm>
          <a:prstGeom prst="rect">
            <a:avLst/>
          </a:prstGeom>
        </p:spPr>
        <p:txBody>
          <a:bodyPr anchor="b">
            <a:normAutofit/>
          </a:bodyPr>
          <a:lstStyle>
            <a:lvl1pPr algn="l">
              <a:defRPr sz="3600" b="0" baseline="0">
                <a:solidFill>
                  <a:schemeClr val="tx1"/>
                </a:solidFill>
              </a:defRPr>
            </a:lvl1pPr>
          </a:lstStyle>
          <a:p>
            <a:r>
              <a:rPr lang="sv-SE" dirty="0"/>
              <a:t>Namn på nästa avsnitt</a:t>
            </a:r>
          </a:p>
        </p:txBody>
      </p:sp>
      <p:sp>
        <p:nvSpPr>
          <p:cNvPr id="3" name="Underrubrik 2"/>
          <p:cNvSpPr>
            <a:spLocks noGrp="1"/>
          </p:cNvSpPr>
          <p:nvPr>
            <p:ph type="subTitle" idx="1" hasCustomPrompt="1"/>
          </p:nvPr>
        </p:nvSpPr>
        <p:spPr>
          <a:xfrm>
            <a:off x="1256096" y="3493962"/>
            <a:ext cx="6400800" cy="1175296"/>
          </a:xfrm>
          <a:prstGeom prst="rect">
            <a:avLst/>
          </a:prstGeom>
        </p:spPr>
        <p:txBody>
          <a:bodyPr>
            <a:normAutofit/>
          </a:bodyPr>
          <a:lstStyle>
            <a:lvl1pPr marL="0" indent="0" algn="l">
              <a:buNone/>
              <a:defRPr sz="2400" baseline="0">
                <a:solidFill>
                  <a:schemeClr val="tx1"/>
                </a:solidFill>
                <a:latin typeface="Georgia" charset="0"/>
                <a:ea typeface="Georgia" charset="0"/>
                <a:cs typeface="Georgia"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Innehåll/underrubriker </a:t>
            </a:r>
            <a:r>
              <a:rPr lang="sv-SE" dirty="0" err="1"/>
              <a:t>etc</a:t>
            </a:r>
            <a:endParaRPr lang="sv-SE" dirty="0"/>
          </a:p>
        </p:txBody>
      </p:sp>
      <p:cxnSp>
        <p:nvCxnSpPr>
          <p:cNvPr id="7" name="Rak 6"/>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296864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mall för rubrikformat</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C41B488F-F19A-4D00-93AB-E1ED4F312D14}" type="datetime1">
              <a:rPr lang="sv-SE" smtClean="0"/>
              <a:t>2019-06-14</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1818505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mall för rubrikformat</a:t>
            </a:r>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16C80AED-9720-4B03-87D0-FD504CB00E26}" type="datetime1">
              <a:rPr lang="sv-SE" smtClean="0"/>
              <a:t>2019-06-14</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sp>
        <p:nvSpPr>
          <p:cNvPr id="20" name="Platshållare för text 2"/>
          <p:cNvSpPr>
            <a:spLocks noGrp="1"/>
          </p:cNvSpPr>
          <p:nvPr>
            <p:ph type="body" sz="quarter" idx="13"/>
          </p:nvPr>
        </p:nvSpPr>
        <p:spPr>
          <a:xfrm>
            <a:off x="685076" y="1830357"/>
            <a:ext cx="7737587"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383" y="6142849"/>
            <a:ext cx="1701429" cy="586311"/>
          </a:xfrm>
          <a:prstGeom prst="rect">
            <a:avLst/>
          </a:prstGeom>
        </p:spPr>
      </p:pic>
    </p:spTree>
    <p:extLst>
      <p:ext uri="{BB962C8B-B14F-4D97-AF65-F5344CB8AC3E}">
        <p14:creationId xmlns:p14="http://schemas.microsoft.com/office/powerpoint/2010/main" val="356759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mall för rubrikformat</a:t>
            </a:r>
          </a:p>
        </p:txBody>
      </p:sp>
      <p:sp>
        <p:nvSpPr>
          <p:cNvPr id="5" name="Platshållare för bild 4"/>
          <p:cNvSpPr>
            <a:spLocks noGrp="1"/>
          </p:cNvSpPr>
          <p:nvPr>
            <p:ph type="pic" sz="quarter" idx="14"/>
          </p:nvPr>
        </p:nvSpPr>
        <p:spPr>
          <a:xfrm>
            <a:off x="4137025" y="1844506"/>
            <a:ext cx="4286250" cy="3945398"/>
          </a:xfrm>
          <a:prstGeom prst="rect">
            <a:avLst/>
          </a:prstGeom>
        </p:spPr>
        <p:txBody>
          <a:bodyPr vert="horz"/>
          <a:lstStyle/>
          <a:p>
            <a:r>
              <a:rPr lang="sv-SE"/>
              <a:t>Klicka på ikonen för att lägga till en bild</a:t>
            </a:r>
            <a:endParaRPr lang="sv-SE" dirty="0"/>
          </a:p>
        </p:txBody>
      </p:sp>
      <p:sp>
        <p:nvSpPr>
          <p:cNvPr id="17"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65650F2C-1220-49C4-84BE-EE7907C369FE}" type="datetime1">
              <a:rPr lang="sv-SE" smtClean="0"/>
              <a:t>2019-06-14</a:t>
            </a:fld>
            <a:endParaRPr lang="sv-SE" dirty="0"/>
          </a:p>
        </p:txBody>
      </p:sp>
      <p:sp>
        <p:nvSpPr>
          <p:cNvPr id="18"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9"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sp>
        <p:nvSpPr>
          <p:cNvPr id="20" name="Platshållare för text 2"/>
          <p:cNvSpPr>
            <a:spLocks noGrp="1"/>
          </p:cNvSpPr>
          <p:nvPr>
            <p:ph type="body" sz="quarter" idx="13"/>
          </p:nvPr>
        </p:nvSpPr>
        <p:spPr>
          <a:xfrm>
            <a:off x="685076" y="1830357"/>
            <a:ext cx="3316211" cy="4066288"/>
          </a:xfrm>
          <a:prstGeom prst="rect">
            <a:avLst/>
          </a:prstGeom>
        </p:spPr>
        <p:txBody>
          <a:bodyPr vert="horz"/>
          <a:lstStyle>
            <a:lvl1pPr>
              <a:spcBef>
                <a:spcPts val="900"/>
              </a:spcBef>
              <a:defRPr sz="2400" b="0" i="0">
                <a:latin typeface="Georgia"/>
                <a:cs typeface="Georgia"/>
              </a:defRPr>
            </a:lvl1pPr>
            <a:lvl2pPr>
              <a:spcBef>
                <a:spcPts val="900"/>
              </a:spcBef>
              <a:defRPr sz="2400" b="0" i="0">
                <a:latin typeface="Georgia"/>
                <a:cs typeface="Georgia"/>
              </a:defRPr>
            </a:lvl2pPr>
            <a:lvl3pPr>
              <a:spcBef>
                <a:spcPts val="900"/>
              </a:spcBef>
              <a:defRPr sz="2400" b="0" i="0">
                <a:latin typeface="Georgia"/>
                <a:cs typeface="Georgia"/>
              </a:defRPr>
            </a:lvl3pPr>
            <a:lvl4pPr>
              <a:spcBef>
                <a:spcPts val="900"/>
              </a:spcBef>
              <a:defRPr sz="2400" b="0" i="0">
                <a:latin typeface="Georgia"/>
                <a:cs typeface="Georgia"/>
              </a:defRPr>
            </a:lvl4pPr>
            <a:lvl5pPr>
              <a:spcBef>
                <a:spcPts val="900"/>
              </a:spcBef>
              <a:defRPr sz="2400" b="0" i="0">
                <a:latin typeface="Georgia"/>
                <a:cs typeface="Georgia"/>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1532732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Rubrik 3"/>
          <p:cNvSpPr>
            <a:spLocks noGrp="1"/>
          </p:cNvSpPr>
          <p:nvPr>
            <p:ph type="title"/>
          </p:nvPr>
        </p:nvSpPr>
        <p:spPr>
          <a:xfrm>
            <a:off x="685076" y="999225"/>
            <a:ext cx="7737588" cy="831131"/>
          </a:xfrm>
          <a:prstGeom prst="rect">
            <a:avLst/>
          </a:prstGeom>
        </p:spPr>
        <p:txBody>
          <a:bodyPr vert="horz">
            <a:normAutofit/>
          </a:bodyPr>
          <a:lstStyle>
            <a:lvl1pPr algn="l">
              <a:defRPr sz="3600"/>
            </a:lvl1pPr>
          </a:lstStyle>
          <a:p>
            <a:r>
              <a:rPr lang="sv-SE"/>
              <a:t>Klicka här för att ändra mall för rubrikformat</a:t>
            </a:r>
            <a:endParaRPr lang="sv-SE" dirty="0"/>
          </a:p>
        </p:txBody>
      </p:sp>
      <p:sp>
        <p:nvSpPr>
          <p:cNvPr id="3" name="Platshållare för diagram 2"/>
          <p:cNvSpPr>
            <a:spLocks noGrp="1"/>
          </p:cNvSpPr>
          <p:nvPr>
            <p:ph type="chart" sz="quarter" idx="13"/>
          </p:nvPr>
        </p:nvSpPr>
        <p:spPr>
          <a:xfrm>
            <a:off x="685800" y="1905000"/>
            <a:ext cx="7737475" cy="3922713"/>
          </a:xfrm>
          <a:prstGeom prst="rect">
            <a:avLst/>
          </a:prstGeom>
        </p:spPr>
        <p:txBody>
          <a:bodyPr vert="horz"/>
          <a:lstStyle>
            <a:lvl1pPr>
              <a:spcBef>
                <a:spcPts val="900"/>
              </a:spcBef>
              <a:defRPr/>
            </a:lvl1pPr>
          </a:lstStyle>
          <a:p>
            <a:r>
              <a:rPr lang="sv-SE"/>
              <a:t>Klicka på ikonen för att lägga till ett diagram</a:t>
            </a:r>
            <a:endParaRPr lang="sv-SE" dirty="0"/>
          </a:p>
        </p:txBody>
      </p: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651DCFF8-9D18-4D22-8F29-050B4BE13FB8}" type="datetime1">
              <a:rPr lang="sv-SE" smtClean="0"/>
              <a:t>2019-06-14</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Tree>
    <p:extLst>
      <p:ext uri="{BB962C8B-B14F-4D97-AF65-F5344CB8AC3E}">
        <p14:creationId xmlns:p14="http://schemas.microsoft.com/office/powerpoint/2010/main" val="2294348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kolumner text">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45888C43-4078-4BFC-AF59-ABC98080FBC1}" type="datetime1">
              <a:rPr lang="sv-SE" smtClean="0"/>
              <a:t>2019-06-14</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
        <p:nvSpPr>
          <p:cNvPr id="10" name="Platshållare för innehåll 5"/>
          <p:cNvSpPr>
            <a:spLocks noGrp="1"/>
          </p:cNvSpPr>
          <p:nvPr>
            <p:ph sz="quarter" idx="13"/>
          </p:nvPr>
        </p:nvSpPr>
        <p:spPr>
          <a:xfrm>
            <a:off x="678458" y="1258888"/>
            <a:ext cx="3697599" cy="456341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5"/>
          <p:cNvSpPr>
            <a:spLocks noGrp="1"/>
          </p:cNvSpPr>
          <p:nvPr>
            <p:ph sz="quarter" idx="14"/>
          </p:nvPr>
        </p:nvSpPr>
        <p:spPr>
          <a:xfrm>
            <a:off x="4785988" y="1258142"/>
            <a:ext cx="3636676" cy="456415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2287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Turkos">
    <p:bg>
      <p:bgPr>
        <a:solidFill>
          <a:srgbClr val="17C7D2"/>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364" t="17347" r="5690" b="16077"/>
          <a:stretch/>
        </p:blipFill>
        <p:spPr>
          <a:xfrm>
            <a:off x="399600" y="5929200"/>
            <a:ext cx="2368800" cy="617947"/>
          </a:xfrm>
          <a:prstGeom prst="rect">
            <a:avLst/>
          </a:prstGeom>
        </p:spPr>
      </p:pic>
    </p:spTree>
    <p:extLst>
      <p:ext uri="{BB962C8B-B14F-4D97-AF65-F5344CB8AC3E}">
        <p14:creationId xmlns:p14="http://schemas.microsoft.com/office/powerpoint/2010/main" val="39124406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kel bild">
    <p:spTree>
      <p:nvGrpSpPr>
        <p:cNvPr id="1" name=""/>
        <p:cNvGrpSpPr/>
        <p:nvPr/>
      </p:nvGrpSpPr>
      <p:grpSpPr>
        <a:xfrm>
          <a:off x="0" y="0"/>
          <a:ext cx="0" cy="0"/>
          <a:chOff x="0" y="0"/>
          <a:chExt cx="0" cy="0"/>
        </a:xfrm>
      </p:grpSpPr>
      <p:cxnSp>
        <p:nvCxnSpPr>
          <p:cNvPr id="9" name="Rak 8"/>
          <p:cNvCxnSpPr/>
          <p:nvPr userDrawn="1"/>
        </p:nvCxnSpPr>
        <p:spPr>
          <a:xfrm>
            <a:off x="678459" y="6120611"/>
            <a:ext cx="7744205"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Platshållare för datum 3"/>
          <p:cNvSpPr>
            <a:spLocks noGrp="1"/>
          </p:cNvSpPr>
          <p:nvPr>
            <p:ph type="dt" sz="half" idx="10"/>
          </p:nvPr>
        </p:nvSpPr>
        <p:spPr>
          <a:xfrm>
            <a:off x="6662093" y="360999"/>
            <a:ext cx="1431193" cy="264685"/>
          </a:xfrm>
          <a:prstGeom prst="rect">
            <a:avLst/>
          </a:prstGeom>
        </p:spPr>
        <p:txBody>
          <a:bodyPr/>
          <a:lstStyle>
            <a:lvl1pPr algn="r">
              <a:defRPr sz="1100" cap="all"/>
            </a:lvl1pPr>
          </a:lstStyle>
          <a:p>
            <a:fld id="{30D2E865-2976-4121-BFD2-1FB6C541D6E9}" type="datetime1">
              <a:rPr lang="sv-SE" smtClean="0"/>
              <a:t>2019-06-14</a:t>
            </a:fld>
            <a:endParaRPr lang="sv-SE" dirty="0"/>
          </a:p>
        </p:txBody>
      </p:sp>
      <p:sp>
        <p:nvSpPr>
          <p:cNvPr id="16" name="Platshållare för bildnummer 5"/>
          <p:cNvSpPr>
            <a:spLocks noGrp="1"/>
          </p:cNvSpPr>
          <p:nvPr>
            <p:ph type="sldNum" sz="quarter" idx="12"/>
          </p:nvPr>
        </p:nvSpPr>
        <p:spPr>
          <a:xfrm>
            <a:off x="7962260" y="361654"/>
            <a:ext cx="553784" cy="264685"/>
          </a:xfrm>
          <a:prstGeom prst="rect">
            <a:avLst/>
          </a:prstGeom>
        </p:spPr>
        <p:txBody>
          <a:bodyPr/>
          <a:lstStyle>
            <a:lvl1pPr algn="r">
              <a:defRPr sz="1100"/>
            </a:lvl1pPr>
          </a:lstStyle>
          <a:p>
            <a:fld id="{80A4C9D9-979F-D94A-9054-C3B7EAD37AEB}" type="slidenum">
              <a:rPr lang="sv-SE" smtClean="0"/>
              <a:pPr/>
              <a:t>‹#›</a:t>
            </a:fld>
            <a:endParaRPr lang="sv-SE" dirty="0"/>
          </a:p>
        </p:txBody>
      </p:sp>
      <p:sp>
        <p:nvSpPr>
          <p:cNvPr id="17" name="Platshållare för sidfot 4"/>
          <p:cNvSpPr>
            <a:spLocks noGrp="1"/>
          </p:cNvSpPr>
          <p:nvPr>
            <p:ph type="ftr" sz="quarter" idx="11"/>
          </p:nvPr>
        </p:nvSpPr>
        <p:spPr>
          <a:xfrm>
            <a:off x="593363" y="361000"/>
            <a:ext cx="5836917" cy="265340"/>
          </a:xfrm>
          <a:prstGeom prst="rect">
            <a:avLst/>
          </a:prstGeom>
        </p:spPr>
        <p:txBody>
          <a:bodyPr anchor="b"/>
          <a:lstStyle>
            <a:lvl1pPr>
              <a:defRPr sz="1100"/>
            </a:lvl1pPr>
          </a:lstStyle>
          <a:p>
            <a:r>
              <a:rPr lang="sv-SE"/>
              <a:t>Titel/föreläsare</a:t>
            </a:r>
            <a:endParaRPr lang="sv-SE" dirty="0"/>
          </a:p>
        </p:txBody>
      </p:sp>
      <p:pic>
        <p:nvPicPr>
          <p:cNvPr id="11"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00" y="6141600"/>
            <a:ext cx="1702800" cy="586784"/>
          </a:xfrm>
          <a:prstGeom prst="rect">
            <a:avLst/>
          </a:prstGeom>
        </p:spPr>
      </p:pic>
      <p:sp>
        <p:nvSpPr>
          <p:cNvPr id="13" name="Platshållare för bild 3"/>
          <p:cNvSpPr>
            <a:spLocks noGrp="1"/>
          </p:cNvSpPr>
          <p:nvPr>
            <p:ph type="pic" sz="quarter" idx="13"/>
          </p:nvPr>
        </p:nvSpPr>
        <p:spPr>
          <a:xfrm>
            <a:off x="681135" y="877077"/>
            <a:ext cx="7744408" cy="4898571"/>
          </a:xfrm>
          <a:prstGeom prst="rect">
            <a:avLst/>
          </a:prstGeom>
        </p:spPr>
        <p:txBody>
          <a:bodyPr/>
          <a:lstStyle>
            <a:lvl1pPr>
              <a:defRPr>
                <a:solidFill>
                  <a:schemeClr val="bg1"/>
                </a:solidFill>
              </a:defRPr>
            </a:lvl1pPr>
          </a:lstStyle>
          <a:p>
            <a:r>
              <a:rPr lang="sv-SE"/>
              <a:t>Klicka på ikonen för att lägga till en bild</a:t>
            </a:r>
          </a:p>
        </p:txBody>
      </p:sp>
    </p:spTree>
    <p:extLst>
      <p:ext uri="{BB962C8B-B14F-4D97-AF65-F5344CB8AC3E}">
        <p14:creationId xmlns:p14="http://schemas.microsoft.com/office/powerpoint/2010/main" val="367020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vslut Blå">
    <p:bg>
      <p:bgPr>
        <a:solidFill>
          <a:srgbClr val="00B9E7"/>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sp>
        <p:nvSpPr>
          <p:cNvPr id="3"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Tree>
    <p:extLst>
      <p:ext uri="{BB962C8B-B14F-4D97-AF65-F5344CB8AC3E}">
        <p14:creationId xmlns:p14="http://schemas.microsoft.com/office/powerpoint/2010/main" val="1898496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vslut Turkos">
    <p:bg>
      <p:bgPr>
        <a:solidFill>
          <a:srgbClr val="17C7D2"/>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sp>
        <p:nvSpPr>
          <p:cNvPr id="7"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Tree>
    <p:extLst>
      <p:ext uri="{BB962C8B-B14F-4D97-AF65-F5344CB8AC3E}">
        <p14:creationId xmlns:p14="http://schemas.microsoft.com/office/powerpoint/2010/main" val="18177550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Avslut Grön">
    <p:bg>
      <p:bgPr>
        <a:solidFill>
          <a:srgbClr val="00CFB5"/>
        </a:solidFill>
        <a:effectLst/>
      </p:bgPr>
    </p:bg>
    <p:spTree>
      <p:nvGrpSpPr>
        <p:cNvPr id="1" name=""/>
        <p:cNvGrpSpPr/>
        <p:nvPr/>
      </p:nvGrpSpPr>
      <p:grpSpPr>
        <a:xfrm>
          <a:off x="0" y="0"/>
          <a:ext cx="0" cy="0"/>
          <a:chOff x="0" y="0"/>
          <a:chExt cx="0" cy="0"/>
        </a:xfrm>
      </p:grpSpPr>
      <p:sp>
        <p:nvSpPr>
          <p:cNvPr id="4" name="textruta 3"/>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sp>
        <p:nvSpPr>
          <p:cNvPr id="7"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Tree>
    <p:extLst>
      <p:ext uri="{BB962C8B-B14F-4D97-AF65-F5344CB8AC3E}">
        <p14:creationId xmlns:p14="http://schemas.microsoft.com/office/powerpoint/2010/main" val="1817755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lut Svart">
    <p:bg>
      <p:bgPr>
        <a:solidFill>
          <a:schemeClr val="tx1"/>
        </a:solidFill>
        <a:effectLst/>
      </p:bgPr>
    </p:bg>
    <p:spTree>
      <p:nvGrpSpPr>
        <p:cNvPr id="1" name=""/>
        <p:cNvGrpSpPr/>
        <p:nvPr/>
      </p:nvGrpSpPr>
      <p:grpSpPr>
        <a:xfrm>
          <a:off x="0" y="0"/>
          <a:ext cx="0" cy="0"/>
          <a:chOff x="0" y="0"/>
          <a:chExt cx="0" cy="0"/>
        </a:xfrm>
      </p:grpSpPr>
      <p:sp>
        <p:nvSpPr>
          <p:cNvPr id="6" name="textruta 5"/>
          <p:cNvSpPr txBox="1"/>
          <p:nvPr userDrawn="1"/>
        </p:nvSpPr>
        <p:spPr>
          <a:xfrm>
            <a:off x="1818137" y="3670051"/>
            <a:ext cx="5527211" cy="523220"/>
          </a:xfrm>
          <a:prstGeom prst="rect">
            <a:avLst/>
          </a:prstGeom>
          <a:noFill/>
        </p:spPr>
        <p:txBody>
          <a:bodyPr wrap="square" rtlCol="0">
            <a:spAutoFit/>
          </a:bodyPr>
          <a:lstStyle/>
          <a:p>
            <a:pPr algn="ctr"/>
            <a:r>
              <a:rPr lang="sv-SE" sz="2800" dirty="0" err="1">
                <a:solidFill>
                  <a:schemeClr val="bg1"/>
                </a:solidFill>
              </a:rPr>
              <a:t>www.liu.se</a:t>
            </a:r>
            <a:endParaRPr lang="sv-SE" sz="2800" dirty="0">
              <a:solidFill>
                <a:schemeClr val="bg1"/>
              </a:solidFill>
            </a:endParaRPr>
          </a:p>
        </p:txBody>
      </p:sp>
      <p:sp>
        <p:nvSpPr>
          <p:cNvPr id="12" name="Platshållare för text 2"/>
          <p:cNvSpPr>
            <a:spLocks noGrp="1"/>
          </p:cNvSpPr>
          <p:nvPr>
            <p:ph type="body" sz="quarter" idx="10" hasCustomPrompt="1"/>
          </p:nvPr>
        </p:nvSpPr>
        <p:spPr>
          <a:xfrm>
            <a:off x="1320800" y="1814513"/>
            <a:ext cx="6651538" cy="1230312"/>
          </a:xfrm>
          <a:prstGeom prst="rect">
            <a:avLst/>
          </a:prstGeom>
        </p:spPr>
        <p:txBody>
          <a:bodyPr vert="horz">
            <a:normAutofit/>
          </a:bodyPr>
          <a:lstStyle>
            <a:lvl1pPr marL="0" indent="0" algn="ctr">
              <a:buNone/>
              <a:defRPr>
                <a:solidFill>
                  <a:schemeClr val="bg1"/>
                </a:solidFill>
              </a:defRPr>
            </a:lvl1pPr>
          </a:lstStyle>
          <a:p>
            <a:r>
              <a:rPr lang="sv-SE" dirty="0"/>
              <a:t>Text/namn på talare </a:t>
            </a:r>
          </a:p>
          <a:p>
            <a:r>
              <a:rPr lang="sv-SE" dirty="0"/>
              <a:t>kontaktinformation e.d.</a:t>
            </a:r>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kolumner text Blå">
    <p:bg>
      <p:bgPr>
        <a:solidFill>
          <a:srgbClr val="00B9E7"/>
        </a:solidFill>
        <a:effectLst/>
      </p:bgPr>
    </p:bg>
    <p:spTree>
      <p:nvGrpSpPr>
        <p:cNvPr id="1" name=""/>
        <p:cNvGrpSpPr/>
        <p:nvPr/>
      </p:nvGrpSpPr>
      <p:grpSpPr>
        <a:xfrm>
          <a:off x="0" y="0"/>
          <a:ext cx="0" cy="0"/>
          <a:chOff x="0" y="0"/>
          <a:chExt cx="0" cy="0"/>
        </a:xfrm>
      </p:grpSpPr>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8" name="Platshållare för innehåll 5"/>
          <p:cNvSpPr>
            <a:spLocks noGrp="1"/>
          </p:cNvSpPr>
          <p:nvPr>
            <p:ph sz="quarter" idx="10"/>
          </p:nvPr>
        </p:nvSpPr>
        <p:spPr>
          <a:xfrm>
            <a:off x="401216" y="1258888"/>
            <a:ext cx="3974842"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innehåll 5"/>
          <p:cNvSpPr>
            <a:spLocks noGrp="1"/>
          </p:cNvSpPr>
          <p:nvPr>
            <p:ph sz="quarter" idx="11"/>
          </p:nvPr>
        </p:nvSpPr>
        <p:spPr>
          <a:xfrm>
            <a:off x="4785988" y="1258142"/>
            <a:ext cx="4104000"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6166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kolumner text Turkos">
    <p:bg>
      <p:bgPr>
        <a:solidFill>
          <a:srgbClr val="17C7D2"/>
        </a:solidFill>
        <a:effectLst/>
      </p:bgPr>
    </p:bg>
    <p:spTree>
      <p:nvGrpSpPr>
        <p:cNvPr id="1" name=""/>
        <p:cNvGrpSpPr/>
        <p:nvPr/>
      </p:nvGrpSpPr>
      <p:grpSpPr>
        <a:xfrm>
          <a:off x="0" y="0"/>
          <a:ext cx="0" cy="0"/>
          <a:chOff x="0" y="0"/>
          <a:chExt cx="0" cy="0"/>
        </a:xfrm>
      </p:grpSpPr>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11" name="Platshållare för innehåll 5"/>
          <p:cNvSpPr>
            <a:spLocks noGrp="1"/>
          </p:cNvSpPr>
          <p:nvPr>
            <p:ph sz="quarter" idx="10"/>
          </p:nvPr>
        </p:nvSpPr>
        <p:spPr>
          <a:xfrm>
            <a:off x="401216" y="1258888"/>
            <a:ext cx="3974842"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5"/>
          <p:cNvSpPr>
            <a:spLocks noGrp="1"/>
          </p:cNvSpPr>
          <p:nvPr>
            <p:ph sz="quarter" idx="11"/>
          </p:nvPr>
        </p:nvSpPr>
        <p:spPr>
          <a:xfrm>
            <a:off x="4785988" y="1258142"/>
            <a:ext cx="4104000"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496099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kolumner text Grön">
    <p:bg>
      <p:bgPr>
        <a:solidFill>
          <a:srgbClr val="00CFB5"/>
        </a:solidFill>
        <a:effectLst/>
      </p:bgPr>
    </p:bg>
    <p:spTree>
      <p:nvGrpSpPr>
        <p:cNvPr id="1" name=""/>
        <p:cNvGrpSpPr/>
        <p:nvPr/>
      </p:nvGrpSpPr>
      <p:grpSpPr>
        <a:xfrm>
          <a:off x="0" y="0"/>
          <a:ext cx="0" cy="0"/>
          <a:chOff x="0" y="0"/>
          <a:chExt cx="0" cy="0"/>
        </a:xfrm>
      </p:grpSpPr>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11" name="Platshållare för innehåll 5"/>
          <p:cNvSpPr>
            <a:spLocks noGrp="1"/>
          </p:cNvSpPr>
          <p:nvPr>
            <p:ph sz="quarter" idx="10"/>
          </p:nvPr>
        </p:nvSpPr>
        <p:spPr>
          <a:xfrm>
            <a:off x="401216" y="1258888"/>
            <a:ext cx="3974842"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5"/>
          <p:cNvSpPr>
            <a:spLocks noGrp="1"/>
          </p:cNvSpPr>
          <p:nvPr>
            <p:ph sz="quarter" idx="11"/>
          </p:nvPr>
        </p:nvSpPr>
        <p:spPr>
          <a:xfrm>
            <a:off x="4785988" y="1258142"/>
            <a:ext cx="4104000"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63874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kolumner text Svart">
    <p:bg>
      <p:bgPr>
        <a:solidFill>
          <a:schemeClr val="tx1"/>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5" name="Platshållare för innehåll 5"/>
          <p:cNvSpPr>
            <a:spLocks noGrp="1"/>
          </p:cNvSpPr>
          <p:nvPr>
            <p:ph sz="quarter" idx="10"/>
          </p:nvPr>
        </p:nvSpPr>
        <p:spPr>
          <a:xfrm>
            <a:off x="401216" y="1258888"/>
            <a:ext cx="3974842" cy="4563414"/>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innehåll 5"/>
          <p:cNvSpPr>
            <a:spLocks noGrp="1"/>
          </p:cNvSpPr>
          <p:nvPr>
            <p:ph sz="quarter" idx="11"/>
          </p:nvPr>
        </p:nvSpPr>
        <p:spPr>
          <a:xfrm>
            <a:off x="4785988" y="1258142"/>
            <a:ext cx="4104000" cy="45641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kel bild Blå">
    <p:bg>
      <p:bgPr>
        <a:solidFill>
          <a:srgbClr val="00B9E7"/>
        </a:solidFill>
        <a:effectLst/>
      </p:bgPr>
    </p:bg>
    <p:spTree>
      <p:nvGrpSpPr>
        <p:cNvPr id="1" name=""/>
        <p:cNvGrpSpPr/>
        <p:nvPr/>
      </p:nvGrpSpPr>
      <p:grpSpPr>
        <a:xfrm>
          <a:off x="0" y="0"/>
          <a:ext cx="0" cy="0"/>
          <a:chOff x="0" y="0"/>
          <a:chExt cx="0" cy="0"/>
        </a:xfrm>
      </p:grpSpPr>
      <p:pic>
        <p:nvPicPr>
          <p:cNvPr id="2" name="Bildobjekt 1"/>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4" name="Platshållare för bild 3"/>
          <p:cNvSpPr>
            <a:spLocks noGrp="1"/>
          </p:cNvSpPr>
          <p:nvPr>
            <p:ph type="pic" sz="quarter" idx="10"/>
          </p:nvPr>
        </p:nvSpPr>
        <p:spPr>
          <a:xfrm>
            <a:off x="391886" y="877077"/>
            <a:ext cx="8285583" cy="4898571"/>
          </a:xfrm>
          <a:prstGeom prst="rect">
            <a:avLst/>
          </a:prstGeom>
        </p:spPr>
        <p:txBody>
          <a:bodyPr/>
          <a:lstStyle>
            <a:lvl1pPr>
              <a:defRPr>
                <a:solidFill>
                  <a:schemeClr val="bg1"/>
                </a:solidFill>
              </a:defRPr>
            </a:lvl1pPr>
          </a:lstStyle>
          <a:p>
            <a:r>
              <a:rPr lang="sv-SE"/>
              <a:t>Klicka på ikonen för att lägga till en bild</a:t>
            </a:r>
          </a:p>
        </p:txBody>
      </p:sp>
    </p:spTree>
    <p:extLst>
      <p:ext uri="{BB962C8B-B14F-4D97-AF65-F5344CB8AC3E}">
        <p14:creationId xmlns:p14="http://schemas.microsoft.com/office/powerpoint/2010/main" val="94399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Grön">
    <p:bg>
      <p:bgPr>
        <a:solidFill>
          <a:srgbClr val="00CFB5"/>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364" t="17347" r="5690" b="16077"/>
          <a:stretch/>
        </p:blipFill>
        <p:spPr>
          <a:xfrm>
            <a:off x="399600" y="5929200"/>
            <a:ext cx="2368800" cy="617947"/>
          </a:xfrm>
          <a:prstGeom prst="rect">
            <a:avLst/>
          </a:prstGeom>
        </p:spPr>
      </p:pic>
    </p:spTree>
    <p:extLst>
      <p:ext uri="{BB962C8B-B14F-4D97-AF65-F5344CB8AC3E}">
        <p14:creationId xmlns:p14="http://schemas.microsoft.com/office/powerpoint/2010/main" val="2816650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Enkel bild Turkos">
    <p:bg>
      <p:bgPr>
        <a:solidFill>
          <a:srgbClr val="17C7D2"/>
        </a:solidFill>
        <a:effectLst/>
      </p:bgPr>
    </p:bg>
    <p:spTree>
      <p:nvGrpSpPr>
        <p:cNvPr id="1" name=""/>
        <p:cNvGrpSpPr/>
        <p:nvPr/>
      </p:nvGrpSpPr>
      <p:grpSpPr>
        <a:xfrm>
          <a:off x="0" y="0"/>
          <a:ext cx="0" cy="0"/>
          <a:chOff x="0" y="0"/>
          <a:chExt cx="0" cy="0"/>
        </a:xfrm>
      </p:grpSpPr>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6" name="Platshållare för bild 3"/>
          <p:cNvSpPr>
            <a:spLocks noGrp="1"/>
          </p:cNvSpPr>
          <p:nvPr>
            <p:ph type="pic" sz="quarter" idx="10"/>
          </p:nvPr>
        </p:nvSpPr>
        <p:spPr>
          <a:xfrm>
            <a:off x="391886" y="877077"/>
            <a:ext cx="8285583" cy="4898571"/>
          </a:xfrm>
          <a:prstGeom prst="rect">
            <a:avLst/>
          </a:prstGeom>
        </p:spPr>
        <p:txBody>
          <a:bodyPr/>
          <a:lstStyle>
            <a:lvl1pPr>
              <a:defRPr>
                <a:solidFill>
                  <a:schemeClr val="bg1"/>
                </a:solidFill>
              </a:defRPr>
            </a:lvl1pPr>
          </a:lstStyle>
          <a:p>
            <a:r>
              <a:rPr lang="sv-SE"/>
              <a:t>Klicka på ikonen för att lägga till en bild</a:t>
            </a:r>
          </a:p>
        </p:txBody>
      </p:sp>
    </p:spTree>
    <p:extLst>
      <p:ext uri="{BB962C8B-B14F-4D97-AF65-F5344CB8AC3E}">
        <p14:creationId xmlns:p14="http://schemas.microsoft.com/office/powerpoint/2010/main" val="13612776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Enkel bild Grön">
    <p:bg>
      <p:bgPr>
        <a:solidFill>
          <a:srgbClr val="00CFB5"/>
        </a:solidFill>
        <a:effectLst/>
      </p:bgPr>
    </p:bg>
    <p:spTree>
      <p:nvGrpSpPr>
        <p:cNvPr id="1" name=""/>
        <p:cNvGrpSpPr/>
        <p:nvPr/>
      </p:nvGrpSpPr>
      <p:grpSpPr>
        <a:xfrm>
          <a:off x="0" y="0"/>
          <a:ext cx="0" cy="0"/>
          <a:chOff x="0" y="0"/>
          <a:chExt cx="0" cy="0"/>
        </a:xfrm>
      </p:grpSpPr>
      <p:pic>
        <p:nvPicPr>
          <p:cNvPr id="5" name="Bildobjekt 4"/>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6" name="Platshållare för bild 3"/>
          <p:cNvSpPr>
            <a:spLocks noGrp="1"/>
          </p:cNvSpPr>
          <p:nvPr>
            <p:ph type="pic" sz="quarter" idx="10"/>
          </p:nvPr>
        </p:nvSpPr>
        <p:spPr>
          <a:xfrm>
            <a:off x="391886" y="877077"/>
            <a:ext cx="8285583" cy="4898571"/>
          </a:xfrm>
          <a:prstGeom prst="rect">
            <a:avLst/>
          </a:prstGeom>
        </p:spPr>
        <p:txBody>
          <a:bodyPr/>
          <a:lstStyle>
            <a:lvl1pPr>
              <a:defRPr>
                <a:solidFill>
                  <a:schemeClr val="bg1"/>
                </a:solidFill>
              </a:defRPr>
            </a:lvl1pPr>
          </a:lstStyle>
          <a:p>
            <a:r>
              <a:rPr lang="sv-SE"/>
              <a:t>Klicka på ikonen för att lägga till en bild</a:t>
            </a:r>
          </a:p>
        </p:txBody>
      </p:sp>
    </p:spTree>
    <p:extLst>
      <p:ext uri="{BB962C8B-B14F-4D97-AF65-F5344CB8AC3E}">
        <p14:creationId xmlns:p14="http://schemas.microsoft.com/office/powerpoint/2010/main" val="3711193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kel bild Svart">
    <p:bg>
      <p:bgPr>
        <a:solidFill>
          <a:schemeClr val="tx1"/>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140" t="17966" r="6364" b="16111"/>
          <a:stretch/>
        </p:blipFill>
        <p:spPr>
          <a:xfrm>
            <a:off x="399600" y="5929200"/>
            <a:ext cx="2368800" cy="615035"/>
          </a:xfrm>
          <a:prstGeom prst="rect">
            <a:avLst/>
          </a:prstGeom>
        </p:spPr>
      </p:pic>
      <p:sp>
        <p:nvSpPr>
          <p:cNvPr id="6" name="Platshållare för bild 3"/>
          <p:cNvSpPr>
            <a:spLocks noGrp="1"/>
          </p:cNvSpPr>
          <p:nvPr>
            <p:ph type="pic" sz="quarter" idx="10"/>
          </p:nvPr>
        </p:nvSpPr>
        <p:spPr>
          <a:xfrm>
            <a:off x="391886" y="877077"/>
            <a:ext cx="8285583" cy="4898571"/>
          </a:xfrm>
          <a:prstGeom prst="rect">
            <a:avLst/>
          </a:prstGeom>
        </p:spPr>
        <p:txBody>
          <a:bodyPr/>
          <a:lstStyle>
            <a:lvl1pPr>
              <a:defRPr>
                <a:solidFill>
                  <a:schemeClr val="bg1"/>
                </a:solidFill>
              </a:defRPr>
            </a:lvl1pPr>
          </a:lstStyle>
          <a:p>
            <a:r>
              <a:rPr lang="sv-SE"/>
              <a:t>Klicka på ikonen för att lägga till en bild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sida Svart">
    <p:bg>
      <p:bgPr>
        <a:solidFill>
          <a:schemeClr val="tx1"/>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371600" y="1812899"/>
            <a:ext cx="64008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371600" y="3493962"/>
            <a:ext cx="64008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6364" t="17347" r="5690" b="16077"/>
          <a:stretch/>
        </p:blipFill>
        <p:spPr>
          <a:xfrm>
            <a:off x="399600" y="5929200"/>
            <a:ext cx="2368800" cy="61794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234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Blå">
    <p:bg>
      <p:bgPr>
        <a:solidFill>
          <a:srgbClr val="00B9E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408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Turkos">
    <p:bg>
      <p:bgPr>
        <a:solidFill>
          <a:srgbClr val="17C7D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 Grön">
    <p:bg>
      <p:bgPr>
        <a:solidFill>
          <a:srgbClr val="00CFB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312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svart layout">
    <p:bg>
      <p:bgPr>
        <a:solidFill>
          <a:schemeClr val="tx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094259"/>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708" r:id="rId4"/>
    <p:sldLayoutId id="2147483668" r:id="rId5"/>
    <p:sldLayoutId id="2147483669" r:id="rId6"/>
    <p:sldLayoutId id="2147483670" r:id="rId7"/>
    <p:sldLayoutId id="2147483671" r:id="rId8"/>
    <p:sldLayoutId id="2147483709" r:id="rId9"/>
    <p:sldLayoutId id="2147483674" r:id="rId10"/>
    <p:sldLayoutId id="2147483675" r:id="rId11"/>
    <p:sldLayoutId id="2147483676" r:id="rId12"/>
    <p:sldLayoutId id="2147483687" r:id="rId13"/>
    <p:sldLayoutId id="2147483677" r:id="rId14"/>
    <p:sldLayoutId id="2147483673" r:id="rId15"/>
    <p:sldLayoutId id="2147483660" r:id="rId16"/>
    <p:sldLayoutId id="2147483661" r:id="rId17"/>
    <p:sldLayoutId id="2147483663" r:id="rId18"/>
    <p:sldLayoutId id="2147483700" r:id="rId19"/>
    <p:sldLayoutId id="2147483707" r:id="rId20"/>
    <p:sldLayoutId id="2147483662" r:id="rId21"/>
    <p:sldLayoutId id="2147483666" r:id="rId22"/>
    <p:sldLayoutId id="2147483667" r:id="rId23"/>
    <p:sldLayoutId id="2147483710" r:id="rId24"/>
    <p:sldLayoutId id="2147483694" r:id="rId25"/>
    <p:sldLayoutId id="2147483696" r:id="rId26"/>
    <p:sldLayoutId id="2147483698" r:id="rId27"/>
    <p:sldLayoutId id="2147483711" r:id="rId28"/>
    <p:sldLayoutId id="2147483701" r:id="rId29"/>
    <p:sldLayoutId id="2147483703" r:id="rId30"/>
    <p:sldLayoutId id="2147483705" r:id="rId31"/>
    <p:sldLayoutId id="2147483712" r:id="rId3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71600" y="1812899"/>
            <a:ext cx="6896100" cy="1470025"/>
          </a:xfrm>
        </p:spPr>
        <p:txBody>
          <a:bodyPr>
            <a:normAutofit fontScale="90000"/>
          </a:bodyPr>
          <a:lstStyle/>
          <a:p>
            <a:r>
              <a:rPr lang="sv-SE" b="1" dirty="0"/>
              <a:t>Introduktion till VFU 1</a:t>
            </a:r>
            <a:endParaRPr lang="sv-SE" dirty="0"/>
          </a:p>
        </p:txBody>
      </p:sp>
      <p:sp>
        <p:nvSpPr>
          <p:cNvPr id="3" name="Underrubrik 2"/>
          <p:cNvSpPr>
            <a:spLocks noGrp="1"/>
          </p:cNvSpPr>
          <p:nvPr>
            <p:ph type="subTitle" idx="1"/>
          </p:nvPr>
        </p:nvSpPr>
        <p:spPr>
          <a:xfrm>
            <a:off x="1371600" y="3493961"/>
            <a:ext cx="6400800" cy="2280115"/>
          </a:xfrm>
        </p:spPr>
        <p:txBody>
          <a:bodyPr>
            <a:normAutofit fontScale="85000" lnSpcReduction="20000"/>
          </a:bodyPr>
          <a:lstStyle/>
          <a:p>
            <a:r>
              <a:rPr lang="sv-SE" b="1" dirty="0"/>
              <a:t> </a:t>
            </a:r>
            <a:endParaRPr lang="sv-SE" dirty="0"/>
          </a:p>
          <a:p>
            <a:r>
              <a:rPr lang="sv-SE" b="1" dirty="0"/>
              <a:t>Läs Studiehandledningen </a:t>
            </a:r>
            <a:r>
              <a:rPr lang="sv-SE" b="1"/>
              <a:t>för VFU1</a:t>
            </a:r>
            <a:endParaRPr lang="sv-SE" b="1" dirty="0"/>
          </a:p>
          <a:p>
            <a:r>
              <a:rPr lang="sv-SE" b="1" dirty="0"/>
              <a:t>Verksamhetsförlagd undervisning, del 1, 7,5 hp</a:t>
            </a:r>
            <a:endParaRPr lang="sv-SE" dirty="0"/>
          </a:p>
          <a:p>
            <a:r>
              <a:rPr lang="sv-SE" dirty="0"/>
              <a:t> </a:t>
            </a:r>
          </a:p>
          <a:p>
            <a:r>
              <a:rPr lang="sv-SE" dirty="0"/>
              <a:t> </a:t>
            </a:r>
          </a:p>
          <a:p>
            <a:r>
              <a:rPr lang="sv-SE" b="1" dirty="0" err="1"/>
              <a:t>Kurskod</a:t>
            </a:r>
            <a:r>
              <a:rPr lang="sv-SE" b="1" dirty="0"/>
              <a:t>: 976G14</a:t>
            </a:r>
            <a:endParaRPr lang="sv-SE" dirty="0"/>
          </a:p>
        </p:txBody>
      </p:sp>
    </p:spTree>
    <p:extLst>
      <p:ext uri="{BB962C8B-B14F-4D97-AF65-F5344CB8AC3E}">
        <p14:creationId xmlns:p14="http://schemas.microsoft.com/office/powerpoint/2010/main" val="38762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641678-B978-48AF-9BA4-9FFA9E21C923}"/>
              </a:ext>
            </a:extLst>
          </p:cNvPr>
          <p:cNvSpPr>
            <a:spLocks noGrp="1"/>
          </p:cNvSpPr>
          <p:nvPr>
            <p:ph type="title"/>
          </p:nvPr>
        </p:nvSpPr>
        <p:spPr/>
        <p:txBody>
          <a:bodyPr/>
          <a:lstStyle/>
          <a:p>
            <a:r>
              <a:rPr lang="sv-SE" b="1" dirty="0"/>
              <a:t>Omdöme</a:t>
            </a:r>
            <a:r>
              <a:rPr lang="sv-SE" dirty="0"/>
              <a:t>sformulär från handledaren</a:t>
            </a:r>
          </a:p>
        </p:txBody>
      </p:sp>
      <p:sp>
        <p:nvSpPr>
          <p:cNvPr id="3" name="Platshållare för datum 2">
            <a:extLst>
              <a:ext uri="{FF2B5EF4-FFF2-40B4-BE49-F238E27FC236}">
                <a16:creationId xmlns:a16="http://schemas.microsoft.com/office/drawing/2014/main" id="{F3108BF8-4854-44C7-B38B-1A43C79DB966}"/>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28B6D037-6755-4888-A692-082AF9322A74}"/>
              </a:ext>
            </a:extLst>
          </p:cNvPr>
          <p:cNvSpPr>
            <a:spLocks noGrp="1"/>
          </p:cNvSpPr>
          <p:nvPr>
            <p:ph type="sldNum" sz="quarter" idx="12"/>
          </p:nvPr>
        </p:nvSpPr>
        <p:spPr/>
        <p:txBody>
          <a:bodyPr/>
          <a:lstStyle/>
          <a:p>
            <a:fld id="{80A4C9D9-979F-D94A-9054-C3B7EAD37AEB}" type="slidenum">
              <a:rPr lang="sv-SE" smtClean="0"/>
              <a:pPr/>
              <a:t>10</a:t>
            </a:fld>
            <a:endParaRPr lang="sv-SE" dirty="0"/>
          </a:p>
        </p:txBody>
      </p:sp>
      <p:sp>
        <p:nvSpPr>
          <p:cNvPr id="5" name="Platshållare för sidfot 4">
            <a:extLst>
              <a:ext uri="{FF2B5EF4-FFF2-40B4-BE49-F238E27FC236}">
                <a16:creationId xmlns:a16="http://schemas.microsoft.com/office/drawing/2014/main" id="{4DC691CE-C3C0-4AAC-B1EE-1D80CA285289}"/>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41AB66AB-05AB-43DE-9C69-F925C9926F78}"/>
              </a:ext>
            </a:extLst>
          </p:cNvPr>
          <p:cNvSpPr>
            <a:spLocks noGrp="1"/>
          </p:cNvSpPr>
          <p:nvPr>
            <p:ph type="body" sz="quarter" idx="13"/>
          </p:nvPr>
        </p:nvSpPr>
        <p:spPr/>
        <p:txBody>
          <a:bodyPr/>
          <a:lstStyle/>
          <a:p>
            <a:endParaRPr lang="sv-SE" dirty="0"/>
          </a:p>
        </p:txBody>
      </p:sp>
      <p:graphicFrame>
        <p:nvGraphicFramePr>
          <p:cNvPr id="7" name="Tabell 6">
            <a:extLst>
              <a:ext uri="{FF2B5EF4-FFF2-40B4-BE49-F238E27FC236}">
                <a16:creationId xmlns:a16="http://schemas.microsoft.com/office/drawing/2014/main" id="{B220831D-77CC-4347-B3AA-6134807237BF}"/>
              </a:ext>
            </a:extLst>
          </p:cNvPr>
          <p:cNvGraphicFramePr>
            <a:graphicFrameLocks noGrp="1"/>
          </p:cNvGraphicFramePr>
          <p:nvPr>
            <p:extLst>
              <p:ext uri="{D42A27DB-BD31-4B8C-83A1-F6EECF244321}">
                <p14:modId xmlns:p14="http://schemas.microsoft.com/office/powerpoint/2010/main" val="1636991999"/>
              </p:ext>
            </p:extLst>
          </p:nvPr>
        </p:nvGraphicFramePr>
        <p:xfrm>
          <a:off x="628650" y="1733550"/>
          <a:ext cx="7794013" cy="4480560"/>
        </p:xfrm>
        <a:graphic>
          <a:graphicData uri="http://schemas.openxmlformats.org/drawingml/2006/table">
            <a:tbl>
              <a:tblPr firstRow="1" firstCol="1" bandRow="1">
                <a:tableStyleId>{5C22544A-7EE6-4342-B048-85BDC9FD1C3A}</a:tableStyleId>
              </a:tblPr>
              <a:tblGrid>
                <a:gridCol w="2285204">
                  <a:extLst>
                    <a:ext uri="{9D8B030D-6E8A-4147-A177-3AD203B41FA5}">
                      <a16:colId xmlns:a16="http://schemas.microsoft.com/office/drawing/2014/main" val="3414257899"/>
                    </a:ext>
                  </a:extLst>
                </a:gridCol>
                <a:gridCol w="2071649">
                  <a:extLst>
                    <a:ext uri="{9D8B030D-6E8A-4147-A177-3AD203B41FA5}">
                      <a16:colId xmlns:a16="http://schemas.microsoft.com/office/drawing/2014/main" val="2627941181"/>
                    </a:ext>
                  </a:extLst>
                </a:gridCol>
                <a:gridCol w="2071649">
                  <a:extLst>
                    <a:ext uri="{9D8B030D-6E8A-4147-A177-3AD203B41FA5}">
                      <a16:colId xmlns:a16="http://schemas.microsoft.com/office/drawing/2014/main" val="2689513478"/>
                    </a:ext>
                  </a:extLst>
                </a:gridCol>
                <a:gridCol w="1365511">
                  <a:extLst>
                    <a:ext uri="{9D8B030D-6E8A-4147-A177-3AD203B41FA5}">
                      <a16:colId xmlns:a16="http://schemas.microsoft.com/office/drawing/2014/main" val="1424961164"/>
                    </a:ext>
                  </a:extLst>
                </a:gridCol>
              </a:tblGrid>
              <a:tr h="717499">
                <a:tc>
                  <a:txBody>
                    <a:bodyPr/>
                    <a:lstStyle/>
                    <a:p>
                      <a:pPr>
                        <a:spcAft>
                          <a:spcPts val="1000"/>
                        </a:spcAft>
                      </a:pPr>
                      <a:r>
                        <a:rPr lang="sv-SE" sz="1400" dirty="0">
                          <a:solidFill>
                            <a:schemeClr val="tx1"/>
                          </a:solidFill>
                          <a:effectLst/>
                        </a:rPr>
                        <a:t>Didaktiska kursmål     Yrkeslärarutbildning</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Studenten infriar följande kriterium:</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Studenten infriar följande kriterium:</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Studenten infriar </a:t>
                      </a:r>
                      <a:r>
                        <a:rPr lang="sv-SE" sz="1400" u="sng">
                          <a:solidFill>
                            <a:schemeClr val="tx1"/>
                          </a:solidFill>
                          <a:effectLst/>
                        </a:rPr>
                        <a:t>Ej</a:t>
                      </a:r>
                      <a:r>
                        <a:rPr lang="sv-SE" sz="1400">
                          <a:solidFill>
                            <a:schemeClr val="tx1"/>
                          </a:solidFill>
                          <a:effectLst/>
                        </a:rPr>
                        <a:t> följande kriterium:</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5150105"/>
                  </a:ext>
                </a:extLst>
              </a:tr>
              <a:tr h="3264621">
                <a:tc>
                  <a:txBody>
                    <a:bodyPr/>
                    <a:lstStyle/>
                    <a:p>
                      <a:pPr>
                        <a:spcAft>
                          <a:spcPts val="1000"/>
                        </a:spcAft>
                      </a:pPr>
                      <a:r>
                        <a:rPr lang="sv-SE" sz="1400">
                          <a:solidFill>
                            <a:schemeClr val="tx1"/>
                          </a:solidFill>
                          <a:effectLst/>
                        </a:rPr>
                        <a:t>- planera undervisning av ett mindre ämnesområde inom sitt/sina yrkesämne utifrån elevernas förutsättningar och med beaktande av didaktiska teorier och modeller inklusive metodik samt styrdokument</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dirty="0">
                          <a:solidFill>
                            <a:schemeClr val="tx1"/>
                          </a:solidFill>
                          <a:effectLst/>
                        </a:rPr>
                        <a:t>Studenten planerar med stöd av </a:t>
                      </a:r>
                      <a:r>
                        <a:rPr lang="sv-SE" sz="1400" b="1" dirty="0">
                          <a:solidFill>
                            <a:schemeClr val="tx1"/>
                          </a:solidFill>
                          <a:effectLst/>
                        </a:rPr>
                        <a:t>handledaren</a:t>
                      </a:r>
                      <a:r>
                        <a:rPr lang="sv-SE" sz="1400" dirty="0">
                          <a:solidFill>
                            <a:schemeClr val="tx1"/>
                          </a:solidFill>
                          <a:effectLst/>
                        </a:rPr>
                        <a:t> på ett </a:t>
                      </a:r>
                      <a:r>
                        <a:rPr lang="sv-SE" sz="1400" b="1" dirty="0">
                          <a:solidFill>
                            <a:schemeClr val="tx1"/>
                          </a:solidFill>
                          <a:effectLst/>
                        </a:rPr>
                        <a:t>fungerande</a:t>
                      </a:r>
                      <a:r>
                        <a:rPr lang="sv-SE" sz="1400" dirty="0">
                          <a:solidFill>
                            <a:schemeClr val="tx1"/>
                          </a:solidFill>
                          <a:effectLst/>
                        </a:rPr>
                        <a:t> </a:t>
                      </a:r>
                      <a:r>
                        <a:rPr lang="sv-SE" sz="1400" b="1" dirty="0">
                          <a:solidFill>
                            <a:schemeClr val="tx1"/>
                          </a:solidFill>
                          <a:effectLst/>
                        </a:rPr>
                        <a:t>sätt</a:t>
                      </a:r>
                      <a:r>
                        <a:rPr lang="sv-SE" sz="1400" dirty="0">
                          <a:solidFill>
                            <a:schemeClr val="tx1"/>
                          </a:solidFill>
                          <a:effectLst/>
                        </a:rPr>
                        <a:t> undervisning inom sitt/sina yrkesämne/genom att ta hänsyn till elevernas förutsättningar didaktiska teorier, modeller och styrdokument.</a:t>
                      </a:r>
                    </a:p>
                    <a:p>
                      <a:pPr>
                        <a:spcAft>
                          <a:spcPts val="1000"/>
                        </a:spcAft>
                      </a:pPr>
                      <a:r>
                        <a:rPr lang="sv-SE" sz="1400" dirty="0">
                          <a:solidFill>
                            <a:schemeClr val="tx1"/>
                          </a:solidFill>
                          <a:effectLst/>
                        </a:rPr>
                        <a:t> </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dirty="0">
                          <a:solidFill>
                            <a:schemeClr val="tx1"/>
                          </a:solidFill>
                          <a:effectLst/>
                        </a:rPr>
                        <a:t>Studenten planerar med stöd av </a:t>
                      </a:r>
                      <a:r>
                        <a:rPr lang="sv-SE" sz="1400" b="1" dirty="0">
                          <a:solidFill>
                            <a:schemeClr val="tx1"/>
                          </a:solidFill>
                          <a:effectLst/>
                        </a:rPr>
                        <a:t>handledaren</a:t>
                      </a:r>
                      <a:r>
                        <a:rPr lang="sv-SE" sz="1400" dirty="0">
                          <a:solidFill>
                            <a:schemeClr val="tx1"/>
                          </a:solidFill>
                          <a:effectLst/>
                        </a:rPr>
                        <a:t> på ett </a:t>
                      </a:r>
                      <a:r>
                        <a:rPr lang="sv-SE" sz="1400" b="1" dirty="0">
                          <a:solidFill>
                            <a:schemeClr val="tx1"/>
                          </a:solidFill>
                          <a:effectLst/>
                        </a:rPr>
                        <a:t>fungerande och systematiskt sätt </a:t>
                      </a:r>
                      <a:r>
                        <a:rPr lang="sv-SE" sz="1400" dirty="0">
                          <a:solidFill>
                            <a:schemeClr val="tx1"/>
                          </a:solidFill>
                          <a:effectLst/>
                        </a:rPr>
                        <a:t>undervisning inom sitt/sina yrkesämne genom att ta hänsyn till elevernas förutsättningar didaktiska teorier, modeller och styrdokument. </a:t>
                      </a:r>
                    </a:p>
                    <a:p>
                      <a:pPr>
                        <a:spcAft>
                          <a:spcPts val="1000"/>
                        </a:spcAft>
                      </a:pPr>
                      <a:r>
                        <a:rPr lang="sv-SE" sz="1400" dirty="0">
                          <a:solidFill>
                            <a:schemeClr val="tx1"/>
                          </a:solidFill>
                          <a:effectLst/>
                        </a:rPr>
                        <a:t> </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dirty="0">
                          <a:solidFill>
                            <a:schemeClr val="tx1"/>
                          </a:solidFill>
                          <a:effectLst/>
                        </a:rPr>
                        <a:t>Studenten planerar  med stöd av handledaren på ett fungerande sätt undervisning inom sitt/sina yrkesämne genom att ta hänsyn till elevernas förutsättningar didaktiska teorier, modeller och styrdokument. </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4681273"/>
                  </a:ext>
                </a:extLst>
              </a:tr>
            </a:tbl>
          </a:graphicData>
        </a:graphic>
      </p:graphicFrame>
    </p:spTree>
    <p:extLst>
      <p:ext uri="{BB962C8B-B14F-4D97-AF65-F5344CB8AC3E}">
        <p14:creationId xmlns:p14="http://schemas.microsoft.com/office/powerpoint/2010/main" val="358030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2FD35E-9A3B-4F17-ABD0-16B3F59A2385}"/>
              </a:ext>
            </a:extLst>
          </p:cNvPr>
          <p:cNvSpPr>
            <a:spLocks noGrp="1"/>
          </p:cNvSpPr>
          <p:nvPr>
            <p:ph type="title"/>
          </p:nvPr>
        </p:nvSpPr>
        <p:spPr/>
        <p:txBody>
          <a:bodyPr/>
          <a:lstStyle/>
          <a:p>
            <a:r>
              <a:rPr lang="sv-SE" dirty="0"/>
              <a:t>Bedömning </a:t>
            </a:r>
          </a:p>
        </p:txBody>
      </p:sp>
      <p:sp>
        <p:nvSpPr>
          <p:cNvPr id="3" name="Platshållare för datum 2">
            <a:extLst>
              <a:ext uri="{FF2B5EF4-FFF2-40B4-BE49-F238E27FC236}">
                <a16:creationId xmlns:a16="http://schemas.microsoft.com/office/drawing/2014/main" id="{38B09AB0-8A37-43BC-ACEA-6BA76D818C95}"/>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2CA081AD-B18A-4BC9-A952-AD947CE37C83}"/>
              </a:ext>
            </a:extLst>
          </p:cNvPr>
          <p:cNvSpPr>
            <a:spLocks noGrp="1"/>
          </p:cNvSpPr>
          <p:nvPr>
            <p:ph type="sldNum" sz="quarter" idx="12"/>
          </p:nvPr>
        </p:nvSpPr>
        <p:spPr/>
        <p:txBody>
          <a:bodyPr/>
          <a:lstStyle/>
          <a:p>
            <a:fld id="{80A4C9D9-979F-D94A-9054-C3B7EAD37AEB}" type="slidenum">
              <a:rPr lang="sv-SE" smtClean="0"/>
              <a:pPr/>
              <a:t>11</a:t>
            </a:fld>
            <a:endParaRPr lang="sv-SE" dirty="0"/>
          </a:p>
        </p:txBody>
      </p:sp>
      <p:sp>
        <p:nvSpPr>
          <p:cNvPr id="5" name="Platshållare för sidfot 4">
            <a:extLst>
              <a:ext uri="{FF2B5EF4-FFF2-40B4-BE49-F238E27FC236}">
                <a16:creationId xmlns:a16="http://schemas.microsoft.com/office/drawing/2014/main" id="{0838FF9A-2B14-4C15-9B41-FC56F9F1FCB4}"/>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FEA5BD01-4F06-44D6-8C72-283EF99ACCD0}"/>
              </a:ext>
            </a:extLst>
          </p:cNvPr>
          <p:cNvSpPr>
            <a:spLocks noGrp="1"/>
          </p:cNvSpPr>
          <p:nvPr>
            <p:ph type="body" sz="quarter" idx="13"/>
          </p:nvPr>
        </p:nvSpPr>
        <p:spPr/>
        <p:txBody>
          <a:bodyPr/>
          <a:lstStyle/>
          <a:p>
            <a:r>
              <a:rPr lang="sv-SE" dirty="0"/>
              <a:t>Läs i studiehandledningen om betygskriterierna och kontakta mig om du undrar över något eller är osäker på något.</a:t>
            </a:r>
          </a:p>
          <a:p>
            <a:r>
              <a:rPr lang="sv-SE" dirty="0"/>
              <a:t>Använd aktivt betygskriterierna när du skriver din Portfoliouppgift.</a:t>
            </a:r>
          </a:p>
          <a:p>
            <a:r>
              <a:rPr lang="sv-SE" dirty="0"/>
              <a:t>Handledaren skickar det ifyllda  omdömesdokumentet till mig snarast efter avslutat kurs. Efter att jag fått omdömesdokumentet kan betyget registreras i Ladok efter 15 arbetsdagar. </a:t>
            </a:r>
          </a:p>
        </p:txBody>
      </p:sp>
    </p:spTree>
    <p:extLst>
      <p:ext uri="{BB962C8B-B14F-4D97-AF65-F5344CB8AC3E}">
        <p14:creationId xmlns:p14="http://schemas.microsoft.com/office/powerpoint/2010/main" val="1321210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4B9C28-B6E9-4510-A521-69F0B6B5C80C}"/>
              </a:ext>
            </a:extLst>
          </p:cNvPr>
          <p:cNvSpPr>
            <a:spLocks noGrp="1"/>
          </p:cNvSpPr>
          <p:nvPr>
            <p:ph type="title"/>
          </p:nvPr>
        </p:nvSpPr>
        <p:spPr>
          <a:xfrm>
            <a:off x="685076" y="849326"/>
            <a:ext cx="7737588" cy="1001025"/>
          </a:xfrm>
        </p:spPr>
        <p:txBody>
          <a:bodyPr>
            <a:normAutofit fontScale="90000"/>
          </a:bodyPr>
          <a:lstStyle/>
          <a:p>
            <a:r>
              <a:rPr lang="sv-SE" b="1" dirty="0"/>
              <a:t>Professions- och utvecklingsguide – ett redskap för lärande</a:t>
            </a:r>
            <a:br>
              <a:rPr lang="sv-SE" b="1" dirty="0"/>
            </a:br>
            <a:endParaRPr lang="sv-SE" dirty="0"/>
          </a:p>
        </p:txBody>
      </p:sp>
      <p:sp>
        <p:nvSpPr>
          <p:cNvPr id="3" name="Platshållare för datum 2">
            <a:extLst>
              <a:ext uri="{FF2B5EF4-FFF2-40B4-BE49-F238E27FC236}">
                <a16:creationId xmlns:a16="http://schemas.microsoft.com/office/drawing/2014/main" id="{F4D5F256-6A04-4510-8441-B23B7B163A22}"/>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9518B344-119D-4E09-9091-B001BF5696FE}"/>
              </a:ext>
            </a:extLst>
          </p:cNvPr>
          <p:cNvSpPr>
            <a:spLocks noGrp="1"/>
          </p:cNvSpPr>
          <p:nvPr>
            <p:ph type="sldNum" sz="quarter" idx="12"/>
          </p:nvPr>
        </p:nvSpPr>
        <p:spPr/>
        <p:txBody>
          <a:bodyPr/>
          <a:lstStyle/>
          <a:p>
            <a:fld id="{80A4C9D9-979F-D94A-9054-C3B7EAD37AEB}" type="slidenum">
              <a:rPr lang="sv-SE" smtClean="0"/>
              <a:pPr/>
              <a:t>12</a:t>
            </a:fld>
            <a:endParaRPr lang="sv-SE" dirty="0"/>
          </a:p>
        </p:txBody>
      </p:sp>
      <p:sp>
        <p:nvSpPr>
          <p:cNvPr id="5" name="Platshållare för sidfot 4">
            <a:extLst>
              <a:ext uri="{FF2B5EF4-FFF2-40B4-BE49-F238E27FC236}">
                <a16:creationId xmlns:a16="http://schemas.microsoft.com/office/drawing/2014/main" id="{4AA3CD2E-77AA-47F9-B001-51216C385607}"/>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CF040295-D569-496D-973C-7C76012F0A2A}"/>
              </a:ext>
            </a:extLst>
          </p:cNvPr>
          <p:cNvSpPr>
            <a:spLocks noGrp="1"/>
          </p:cNvSpPr>
          <p:nvPr>
            <p:ph type="body" sz="quarter" idx="13"/>
          </p:nvPr>
        </p:nvSpPr>
        <p:spPr>
          <a:xfrm>
            <a:off x="685076" y="2000250"/>
            <a:ext cx="8049349" cy="4076699"/>
          </a:xfrm>
        </p:spPr>
        <p:txBody>
          <a:bodyPr/>
          <a:lstStyle/>
          <a:p>
            <a:r>
              <a:rPr lang="sv-SE" sz="2000" dirty="0"/>
              <a:t>Syftet med professions- och utvecklingsguiden är att tydliggöra utvecklandet av dina yrkesprofessionella förmågor samt att främja och underlätta kommunikationen mellan dig och din handledare under VFU. </a:t>
            </a:r>
          </a:p>
          <a:p>
            <a:r>
              <a:rPr lang="sv-SE" sz="2000" dirty="0"/>
              <a:t>I dokumentet finns progressionsmål för alla tre VFU-perioder. </a:t>
            </a:r>
          </a:p>
          <a:p>
            <a:r>
              <a:rPr lang="sv-SE" sz="2000" dirty="0"/>
              <a:t>Guiden används som </a:t>
            </a:r>
            <a:r>
              <a:rPr lang="sv-SE" sz="2000" b="1" dirty="0"/>
              <a:t>diskussionsunderlag</a:t>
            </a:r>
            <a:r>
              <a:rPr lang="sv-SE" sz="2000" dirty="0"/>
              <a:t> </a:t>
            </a:r>
            <a:r>
              <a:rPr lang="sv-SE" sz="2000" b="1" dirty="0"/>
              <a:t>tillsammans</a:t>
            </a:r>
            <a:r>
              <a:rPr lang="sv-SE" sz="2000" dirty="0"/>
              <a:t> med två </a:t>
            </a:r>
            <a:r>
              <a:rPr lang="sv-SE" sz="2000" b="1" dirty="0"/>
              <a:t>utvecklingsplaner</a:t>
            </a:r>
            <a:r>
              <a:rPr lang="sv-SE" sz="2000" dirty="0"/>
              <a:t>, en för sociala lärarförmågor och en för didaktiska lärarförmågor. </a:t>
            </a:r>
          </a:p>
          <a:p>
            <a:r>
              <a:rPr lang="sv-SE" sz="2000" dirty="0"/>
              <a:t>Du dokumenterar i utvecklingsplanen i samarbete med handledaren, din utveckling och dina utvecklingsbehov inom sociala lärarförmågor respektive didaktiska lärarförmågor och laddar upp den i Inlämningar. </a:t>
            </a:r>
          </a:p>
        </p:txBody>
      </p:sp>
    </p:spTree>
    <p:extLst>
      <p:ext uri="{BB962C8B-B14F-4D97-AF65-F5344CB8AC3E}">
        <p14:creationId xmlns:p14="http://schemas.microsoft.com/office/powerpoint/2010/main" val="802481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1FDE58-6AF9-4C6D-9990-D4AC3DDDE14C}"/>
              </a:ext>
            </a:extLst>
          </p:cNvPr>
          <p:cNvSpPr>
            <a:spLocks noGrp="1"/>
          </p:cNvSpPr>
          <p:nvPr>
            <p:ph type="title"/>
          </p:nvPr>
        </p:nvSpPr>
        <p:spPr>
          <a:xfrm>
            <a:off x="685074" y="723000"/>
            <a:ext cx="7830969" cy="972450"/>
          </a:xfrm>
        </p:spPr>
        <p:txBody>
          <a:bodyPr>
            <a:normAutofit fontScale="90000"/>
          </a:bodyPr>
          <a:lstStyle/>
          <a:p>
            <a:r>
              <a:rPr lang="sv-SE" b="1" dirty="0"/>
              <a:t>Förberedelse under VFU1 inför kursen UK5 bedömningskursen, (nästa vårtermin).</a:t>
            </a:r>
            <a:br>
              <a:rPr lang="sv-SE" b="1" dirty="0"/>
            </a:br>
            <a:endParaRPr lang="sv-SE" dirty="0"/>
          </a:p>
        </p:txBody>
      </p:sp>
      <p:sp>
        <p:nvSpPr>
          <p:cNvPr id="3" name="Platshållare för datum 2">
            <a:extLst>
              <a:ext uri="{FF2B5EF4-FFF2-40B4-BE49-F238E27FC236}">
                <a16:creationId xmlns:a16="http://schemas.microsoft.com/office/drawing/2014/main" id="{C834E783-0721-46EC-9491-BFDCFCEAA88B}"/>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AF6057C4-86FB-4412-A721-A67E20641201}"/>
              </a:ext>
            </a:extLst>
          </p:cNvPr>
          <p:cNvSpPr>
            <a:spLocks noGrp="1"/>
          </p:cNvSpPr>
          <p:nvPr>
            <p:ph type="sldNum" sz="quarter" idx="12"/>
          </p:nvPr>
        </p:nvSpPr>
        <p:spPr/>
        <p:txBody>
          <a:bodyPr/>
          <a:lstStyle/>
          <a:p>
            <a:fld id="{80A4C9D9-979F-D94A-9054-C3B7EAD37AEB}" type="slidenum">
              <a:rPr lang="sv-SE" smtClean="0"/>
              <a:pPr/>
              <a:t>13</a:t>
            </a:fld>
            <a:endParaRPr lang="sv-SE" dirty="0"/>
          </a:p>
        </p:txBody>
      </p:sp>
      <p:sp>
        <p:nvSpPr>
          <p:cNvPr id="5" name="Platshållare för sidfot 4">
            <a:extLst>
              <a:ext uri="{FF2B5EF4-FFF2-40B4-BE49-F238E27FC236}">
                <a16:creationId xmlns:a16="http://schemas.microsoft.com/office/drawing/2014/main" id="{A153EAE6-AFD9-4A73-84E8-B3163A70EC10}"/>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0E97C000-5339-4F65-A8C2-95A22DCF9955}"/>
              </a:ext>
            </a:extLst>
          </p:cNvPr>
          <p:cNvSpPr>
            <a:spLocks noGrp="1"/>
          </p:cNvSpPr>
          <p:nvPr>
            <p:ph type="body" sz="quarter" idx="13"/>
          </p:nvPr>
        </p:nvSpPr>
        <p:spPr>
          <a:xfrm>
            <a:off x="685076" y="2143124"/>
            <a:ext cx="7737587" cy="3991875"/>
          </a:xfrm>
        </p:spPr>
        <p:txBody>
          <a:bodyPr/>
          <a:lstStyle/>
          <a:p>
            <a:r>
              <a:rPr lang="sv-SE" sz="2000" dirty="0"/>
              <a:t>1. Iaktta och notera, diskutera med din handledare, eventuella </a:t>
            </a:r>
            <a:r>
              <a:rPr lang="sv-SE" sz="2000" i="1" dirty="0"/>
              <a:t>etiska dilemman</a:t>
            </a:r>
            <a:r>
              <a:rPr lang="sv-SE" sz="2000" dirty="0"/>
              <a:t> som uppstår i lärarens arbete i skolan. </a:t>
            </a:r>
          </a:p>
          <a:p>
            <a:r>
              <a:rPr lang="sv-SE" sz="2000" dirty="0"/>
              <a:t>2. Under VFU1 kommer du säkert också i kontakt med olika sorters prov/tester som lärarna genomför i sina kurser. Jag ber dig ta med en eller två anonymiserade elevsvar på prov, provfrågorna samt relevanta betygskriterier till provet, som tangerar dina ämnen. </a:t>
            </a:r>
          </a:p>
          <a:p>
            <a:r>
              <a:rPr lang="sv-SE" sz="2000" dirty="0"/>
              <a:t>Kopiera proven i 5 exemplar och ta med dokumenten i pappersform till UK5 campusdagar.</a:t>
            </a:r>
          </a:p>
          <a:p>
            <a:r>
              <a:rPr lang="sv-SE" sz="2000" dirty="0"/>
              <a:t>Du kan också scanna in proven i Lisam i samarbetsytan.</a:t>
            </a:r>
          </a:p>
          <a:p>
            <a:endParaRPr lang="sv-SE" dirty="0"/>
          </a:p>
        </p:txBody>
      </p:sp>
    </p:spTree>
    <p:extLst>
      <p:ext uri="{BB962C8B-B14F-4D97-AF65-F5344CB8AC3E}">
        <p14:creationId xmlns:p14="http://schemas.microsoft.com/office/powerpoint/2010/main" val="153466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2FCE00-8AFC-4594-A038-959C73D564D3}"/>
              </a:ext>
            </a:extLst>
          </p:cNvPr>
          <p:cNvSpPr>
            <a:spLocks noGrp="1"/>
          </p:cNvSpPr>
          <p:nvPr>
            <p:ph type="title"/>
          </p:nvPr>
        </p:nvSpPr>
        <p:spPr/>
        <p:txBody>
          <a:bodyPr/>
          <a:lstStyle/>
          <a:p>
            <a:r>
              <a:rPr lang="sv-SE" dirty="0"/>
              <a:t>Övrigt</a:t>
            </a:r>
          </a:p>
        </p:txBody>
      </p:sp>
      <p:sp>
        <p:nvSpPr>
          <p:cNvPr id="3" name="Platshållare för datum 2">
            <a:extLst>
              <a:ext uri="{FF2B5EF4-FFF2-40B4-BE49-F238E27FC236}">
                <a16:creationId xmlns:a16="http://schemas.microsoft.com/office/drawing/2014/main" id="{0AEB18DF-CD5C-49B0-8ABD-A976500F409E}"/>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43310DBB-DB0A-47DE-9C56-54161B228B0A}"/>
              </a:ext>
            </a:extLst>
          </p:cNvPr>
          <p:cNvSpPr>
            <a:spLocks noGrp="1"/>
          </p:cNvSpPr>
          <p:nvPr>
            <p:ph type="sldNum" sz="quarter" idx="12"/>
          </p:nvPr>
        </p:nvSpPr>
        <p:spPr/>
        <p:txBody>
          <a:bodyPr/>
          <a:lstStyle/>
          <a:p>
            <a:fld id="{80A4C9D9-979F-D94A-9054-C3B7EAD37AEB}" type="slidenum">
              <a:rPr lang="sv-SE" smtClean="0"/>
              <a:pPr/>
              <a:t>14</a:t>
            </a:fld>
            <a:endParaRPr lang="sv-SE" dirty="0"/>
          </a:p>
        </p:txBody>
      </p:sp>
      <p:sp>
        <p:nvSpPr>
          <p:cNvPr id="5" name="Platshållare för sidfot 4">
            <a:extLst>
              <a:ext uri="{FF2B5EF4-FFF2-40B4-BE49-F238E27FC236}">
                <a16:creationId xmlns:a16="http://schemas.microsoft.com/office/drawing/2014/main" id="{974EB59F-B0E2-4990-8E25-BD18FA10DE51}"/>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BA17B751-DF85-4D3C-9ED2-DB2B9C84FC0F}"/>
              </a:ext>
            </a:extLst>
          </p:cNvPr>
          <p:cNvSpPr>
            <a:spLocks noGrp="1"/>
          </p:cNvSpPr>
          <p:nvPr>
            <p:ph type="body" sz="quarter" idx="13"/>
          </p:nvPr>
        </p:nvSpPr>
        <p:spPr>
          <a:xfrm>
            <a:off x="721336" y="1651838"/>
            <a:ext cx="7737587" cy="4510837"/>
          </a:xfrm>
        </p:spPr>
        <p:txBody>
          <a:bodyPr/>
          <a:lstStyle/>
          <a:p>
            <a:r>
              <a:rPr lang="sv-SE" dirty="0"/>
              <a:t>Inför VFU glöm inte be at få utdrag från belastningsregistret.</a:t>
            </a:r>
          </a:p>
          <a:p>
            <a:r>
              <a:rPr lang="sv-SE" dirty="0"/>
              <a:t>Var noga med att auskultera mycket, gör det även hos olika lärarkategorier.</a:t>
            </a:r>
          </a:p>
          <a:p>
            <a:endParaRPr lang="sv-SE" dirty="0"/>
          </a:p>
          <a:p>
            <a:r>
              <a:rPr lang="sv-SE" dirty="0"/>
              <a:t>Läs i studiehandledningen om utvärdering.</a:t>
            </a:r>
          </a:p>
          <a:p>
            <a:pPr marL="0" indent="0">
              <a:buNone/>
            </a:pPr>
            <a:endParaRPr lang="sv-SE" dirty="0"/>
          </a:p>
          <a:p>
            <a:r>
              <a:rPr lang="sv-SE" dirty="0"/>
              <a:t>Litteratur: använd också den litteraturen som du bearbetat i de olika kurserna fram till nu.</a:t>
            </a:r>
          </a:p>
          <a:p>
            <a:endParaRPr lang="sv-SE" dirty="0"/>
          </a:p>
          <a:p>
            <a:endParaRPr lang="sv-SE" dirty="0"/>
          </a:p>
        </p:txBody>
      </p:sp>
    </p:spTree>
    <p:extLst>
      <p:ext uri="{BB962C8B-B14F-4D97-AF65-F5344CB8AC3E}">
        <p14:creationId xmlns:p14="http://schemas.microsoft.com/office/powerpoint/2010/main" val="2866388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0"/>
          </p:nvPr>
        </p:nvSpPr>
        <p:spPr/>
        <p:txBody>
          <a:bodyPr/>
          <a:lstStyle/>
          <a:p>
            <a:r>
              <a:rPr lang="sv-SE" dirty="0"/>
              <a:t>Tack för mig och ha en </a:t>
            </a:r>
            <a:r>
              <a:rPr lang="sv-SE"/>
              <a:t>givande </a:t>
            </a:r>
          </a:p>
          <a:p>
            <a:r>
              <a:rPr lang="sv-SE"/>
              <a:t>VFU1-period.</a:t>
            </a:r>
            <a:endParaRPr lang="sv-SE" dirty="0"/>
          </a:p>
        </p:txBody>
      </p:sp>
    </p:spTree>
    <p:extLst>
      <p:ext uri="{BB962C8B-B14F-4D97-AF65-F5344CB8AC3E}">
        <p14:creationId xmlns:p14="http://schemas.microsoft.com/office/powerpoint/2010/main" val="142721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8AC797-4A88-46A3-A658-134EF4A7F879}"/>
              </a:ext>
            </a:extLst>
          </p:cNvPr>
          <p:cNvSpPr>
            <a:spLocks noGrp="1"/>
          </p:cNvSpPr>
          <p:nvPr>
            <p:ph type="title"/>
          </p:nvPr>
        </p:nvSpPr>
        <p:spPr/>
        <p:txBody>
          <a:bodyPr/>
          <a:lstStyle/>
          <a:p>
            <a:r>
              <a:rPr lang="sv-SE" dirty="0"/>
              <a:t>Inledning, VFU1</a:t>
            </a:r>
          </a:p>
        </p:txBody>
      </p:sp>
      <p:sp>
        <p:nvSpPr>
          <p:cNvPr id="3" name="Platshållare för datum 2">
            <a:extLst>
              <a:ext uri="{FF2B5EF4-FFF2-40B4-BE49-F238E27FC236}">
                <a16:creationId xmlns:a16="http://schemas.microsoft.com/office/drawing/2014/main" id="{430BE338-8A34-4B7B-950D-909FDDF120B2}"/>
              </a:ext>
            </a:extLst>
          </p:cNvPr>
          <p:cNvSpPr>
            <a:spLocks noGrp="1"/>
          </p:cNvSpPr>
          <p:nvPr>
            <p:ph type="dt" sz="half" idx="10"/>
          </p:nvPr>
        </p:nvSpPr>
        <p:spPr/>
        <p:txBody>
          <a:bodyPr/>
          <a:lstStyle/>
          <a:p>
            <a:fld id="{C41B488F-F19A-4D00-93AB-E1ED4F312D14}" type="datetime1">
              <a:rPr lang="sv-SE" smtClean="0"/>
              <a:t>2019-06-14</a:t>
            </a:fld>
            <a:endParaRPr lang="sv-SE" dirty="0"/>
          </a:p>
        </p:txBody>
      </p:sp>
      <p:sp>
        <p:nvSpPr>
          <p:cNvPr id="4" name="Platshållare för bildnummer 3">
            <a:extLst>
              <a:ext uri="{FF2B5EF4-FFF2-40B4-BE49-F238E27FC236}">
                <a16:creationId xmlns:a16="http://schemas.microsoft.com/office/drawing/2014/main" id="{E6C522EF-59F3-4942-8965-4D71E97C67B7}"/>
              </a:ext>
            </a:extLst>
          </p:cNvPr>
          <p:cNvSpPr>
            <a:spLocks noGrp="1"/>
          </p:cNvSpPr>
          <p:nvPr>
            <p:ph type="sldNum" sz="quarter" idx="12"/>
          </p:nvPr>
        </p:nvSpPr>
        <p:spPr/>
        <p:txBody>
          <a:bodyPr/>
          <a:lstStyle/>
          <a:p>
            <a:fld id="{80A4C9D9-979F-D94A-9054-C3B7EAD37AEB}" type="slidenum">
              <a:rPr lang="sv-SE" smtClean="0"/>
              <a:pPr/>
              <a:t>2</a:t>
            </a:fld>
            <a:endParaRPr lang="sv-SE" dirty="0"/>
          </a:p>
        </p:txBody>
      </p:sp>
      <p:sp>
        <p:nvSpPr>
          <p:cNvPr id="5" name="Platshållare för sidfot 4">
            <a:extLst>
              <a:ext uri="{FF2B5EF4-FFF2-40B4-BE49-F238E27FC236}">
                <a16:creationId xmlns:a16="http://schemas.microsoft.com/office/drawing/2014/main" id="{5EB82166-075F-41E2-93A6-A9A0C7316F8F}"/>
              </a:ext>
            </a:extLst>
          </p:cNvPr>
          <p:cNvSpPr>
            <a:spLocks noGrp="1"/>
          </p:cNvSpPr>
          <p:nvPr>
            <p:ph type="ftr" sz="quarter" idx="11"/>
          </p:nvPr>
        </p:nvSpPr>
        <p:spPr/>
        <p:txBody>
          <a:bodyPr/>
          <a:lstStyle/>
          <a:p>
            <a:r>
              <a:rPr lang="sv-SE"/>
              <a:t>Titel/föreläsare</a:t>
            </a:r>
            <a:endParaRPr lang="sv-SE" dirty="0"/>
          </a:p>
        </p:txBody>
      </p:sp>
      <p:sp>
        <p:nvSpPr>
          <p:cNvPr id="6" name="Rektangel 5">
            <a:extLst>
              <a:ext uri="{FF2B5EF4-FFF2-40B4-BE49-F238E27FC236}">
                <a16:creationId xmlns:a16="http://schemas.microsoft.com/office/drawing/2014/main" id="{C60401E1-4D16-41B1-AC2E-08CB9DF70F72}"/>
              </a:ext>
            </a:extLst>
          </p:cNvPr>
          <p:cNvSpPr/>
          <p:nvPr/>
        </p:nvSpPr>
        <p:spPr>
          <a:xfrm>
            <a:off x="593363" y="2203241"/>
            <a:ext cx="8188687" cy="3539430"/>
          </a:xfrm>
          <a:prstGeom prst="rect">
            <a:avLst/>
          </a:prstGeom>
        </p:spPr>
        <p:txBody>
          <a:bodyPr wrap="square">
            <a:spAutoFit/>
          </a:bodyPr>
          <a:lstStyle/>
          <a:p>
            <a:pPr marL="457200" indent="-457200">
              <a:buFont typeface="Arial" panose="020B0604020202020204" pitchFamily="34" charset="0"/>
              <a:buChar char="•"/>
            </a:pPr>
            <a:r>
              <a:rPr lang="sv-SE" sz="2800" dirty="0">
                <a:latin typeface="Times New Roman" panose="02020603050405020304" pitchFamily="18" charset="0"/>
                <a:ea typeface="Cambria" panose="02040503050406030204" pitchFamily="18" charset="0"/>
              </a:rPr>
              <a:t>Denna version är en förkortat version av Studiehandledningen men ersätter inte den.</a:t>
            </a:r>
          </a:p>
          <a:p>
            <a:pPr marL="457200" indent="-457200">
              <a:buFont typeface="Arial" panose="020B0604020202020204" pitchFamily="34" charset="0"/>
              <a:buChar char="•"/>
            </a:pPr>
            <a:r>
              <a:rPr lang="sv-SE" sz="2800" dirty="0">
                <a:latin typeface="Times New Roman" panose="02020603050405020304" pitchFamily="18" charset="0"/>
                <a:ea typeface="Cambria" panose="02040503050406030204" pitchFamily="18" charset="0"/>
              </a:rPr>
              <a:t>Jag presenterar VFU1 kursmål, kursens syfte, innehåll, schema och examinationsformerna för VFU1.</a:t>
            </a:r>
          </a:p>
          <a:p>
            <a:pPr marL="457200" indent="-457200">
              <a:buFont typeface="Arial" panose="020B0604020202020204" pitchFamily="34" charset="0"/>
              <a:buChar char="•"/>
            </a:pPr>
            <a:r>
              <a:rPr lang="sv-SE" sz="2800" dirty="0">
                <a:latin typeface="Times New Roman" panose="02020603050405020304" pitchFamily="18" charset="0"/>
                <a:ea typeface="Cambria" panose="02040503050406030204" pitchFamily="18" charset="0"/>
              </a:rPr>
              <a:t>Du som är verksam yrkeslärare har möjlighet att göra VFU på den egna skolan. Då väljer du omdömesdokumentet ”på den egna skolan”.</a:t>
            </a:r>
            <a:endParaRPr lang="sv-SE" sz="2800" dirty="0"/>
          </a:p>
        </p:txBody>
      </p:sp>
    </p:spTree>
    <p:extLst>
      <p:ext uri="{BB962C8B-B14F-4D97-AF65-F5344CB8AC3E}">
        <p14:creationId xmlns:p14="http://schemas.microsoft.com/office/powerpoint/2010/main" val="213853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5B7789-7549-48EF-AF48-71DB3282F2C6}"/>
              </a:ext>
            </a:extLst>
          </p:cNvPr>
          <p:cNvSpPr>
            <a:spLocks noGrp="1"/>
          </p:cNvSpPr>
          <p:nvPr>
            <p:ph type="title"/>
          </p:nvPr>
        </p:nvSpPr>
        <p:spPr/>
        <p:txBody>
          <a:bodyPr/>
          <a:lstStyle/>
          <a:p>
            <a:r>
              <a:rPr lang="sv-SE" dirty="0"/>
              <a:t>Bakgrund</a:t>
            </a:r>
          </a:p>
        </p:txBody>
      </p:sp>
      <p:sp>
        <p:nvSpPr>
          <p:cNvPr id="3" name="Platshållare för datum 2">
            <a:extLst>
              <a:ext uri="{FF2B5EF4-FFF2-40B4-BE49-F238E27FC236}">
                <a16:creationId xmlns:a16="http://schemas.microsoft.com/office/drawing/2014/main" id="{DBC698FB-4481-4F80-83C8-56D73D77D92E}"/>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A5BFE48A-DE14-4613-8A43-78EA31968064}"/>
              </a:ext>
            </a:extLst>
          </p:cNvPr>
          <p:cNvSpPr>
            <a:spLocks noGrp="1"/>
          </p:cNvSpPr>
          <p:nvPr>
            <p:ph type="sldNum" sz="quarter" idx="12"/>
          </p:nvPr>
        </p:nvSpPr>
        <p:spPr/>
        <p:txBody>
          <a:bodyPr/>
          <a:lstStyle/>
          <a:p>
            <a:fld id="{80A4C9D9-979F-D94A-9054-C3B7EAD37AEB}" type="slidenum">
              <a:rPr lang="sv-SE" smtClean="0"/>
              <a:pPr/>
              <a:t>3</a:t>
            </a:fld>
            <a:endParaRPr lang="sv-SE" dirty="0"/>
          </a:p>
        </p:txBody>
      </p:sp>
      <p:sp>
        <p:nvSpPr>
          <p:cNvPr id="5" name="Platshållare för sidfot 4">
            <a:extLst>
              <a:ext uri="{FF2B5EF4-FFF2-40B4-BE49-F238E27FC236}">
                <a16:creationId xmlns:a16="http://schemas.microsoft.com/office/drawing/2014/main" id="{9D9DFD74-988E-47C3-9854-323170ED519B}"/>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E7F0DBCB-9AEA-4523-8E9D-817BB0162ECC}"/>
              </a:ext>
            </a:extLst>
          </p:cNvPr>
          <p:cNvSpPr>
            <a:spLocks noGrp="1"/>
          </p:cNvSpPr>
          <p:nvPr>
            <p:ph type="body" sz="quarter" idx="13"/>
          </p:nvPr>
        </p:nvSpPr>
        <p:spPr>
          <a:xfrm>
            <a:off x="685076" y="1830356"/>
            <a:ext cx="7737587" cy="4303744"/>
          </a:xfrm>
        </p:spPr>
        <p:txBody>
          <a:bodyPr/>
          <a:lstStyle/>
          <a:p>
            <a:r>
              <a:rPr lang="sv-SE" sz="2000" dirty="0"/>
              <a:t>Kursen börjar vecka 34 i augusti och pågår till och med vecka 43 oktober. Under denna första VFU-kurs fokuseras de sociala och didaktiska lärarförmågorna.</a:t>
            </a:r>
          </a:p>
          <a:p>
            <a:r>
              <a:rPr lang="sv-SE" sz="2000" dirty="0"/>
              <a:t>Du skall planera, organisera och utvärdera elevernas lärande inom ett </a:t>
            </a:r>
            <a:r>
              <a:rPr lang="sv-SE" sz="2000" b="1" dirty="0"/>
              <a:t>mindre</a:t>
            </a:r>
            <a:r>
              <a:rPr lang="sv-SE" sz="2000" dirty="0"/>
              <a:t> arbetsområde inom ditt/dina </a:t>
            </a:r>
            <a:r>
              <a:rPr lang="sv-SE" sz="2000" b="1" dirty="0"/>
              <a:t>yrkesämnen</a:t>
            </a:r>
            <a:r>
              <a:rPr lang="sv-SE" sz="2000" dirty="0"/>
              <a:t>. </a:t>
            </a:r>
          </a:p>
          <a:p>
            <a:r>
              <a:rPr lang="sv-SE" sz="2000" dirty="0"/>
              <a:t>Med utgångspunkt i de kunskaper, färdigheter och förhållningssätt som du har tillägnat dig under programmets föregående kurser kommer du att få bearbeta iakttagelser av den pedagogiska verksamheten på VFU-skolan, och själv få erfarenheter av att pröva och utveckla din lärarroll. </a:t>
            </a:r>
          </a:p>
          <a:p>
            <a:r>
              <a:rPr lang="sv-SE" sz="2000" dirty="0"/>
              <a:t>Du har god nytta av tidigare kunskaper om begreppen yrkesdidaktik, kunskap, lärandeteorier, yrkesämne och yrkeskunskap samt  styrdokument. </a:t>
            </a:r>
          </a:p>
          <a:p>
            <a:endParaRPr lang="sv-SE" sz="2000" dirty="0"/>
          </a:p>
        </p:txBody>
      </p:sp>
    </p:spTree>
    <p:extLst>
      <p:ext uri="{BB962C8B-B14F-4D97-AF65-F5344CB8AC3E}">
        <p14:creationId xmlns:p14="http://schemas.microsoft.com/office/powerpoint/2010/main" val="127630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E35F873F-930E-4487-8358-BBA4AA490970}"/>
              </a:ext>
            </a:extLst>
          </p:cNvPr>
          <p:cNvGraphicFramePr>
            <a:graphicFrameLocks noGrp="1"/>
          </p:cNvGraphicFramePr>
          <p:nvPr>
            <p:extLst>
              <p:ext uri="{D42A27DB-BD31-4B8C-83A1-F6EECF244321}">
                <p14:modId xmlns:p14="http://schemas.microsoft.com/office/powerpoint/2010/main" val="3505105740"/>
              </p:ext>
            </p:extLst>
          </p:nvPr>
        </p:nvGraphicFramePr>
        <p:xfrm>
          <a:off x="295275" y="1019174"/>
          <a:ext cx="8648700" cy="5261692"/>
        </p:xfrm>
        <a:graphic>
          <a:graphicData uri="http://schemas.openxmlformats.org/drawingml/2006/table">
            <a:tbl>
              <a:tblPr firstRow="1" firstCol="1" bandRow="1">
                <a:tableStyleId>{5C22544A-7EE6-4342-B048-85BDC9FD1C3A}</a:tableStyleId>
              </a:tblPr>
              <a:tblGrid>
                <a:gridCol w="1729740">
                  <a:extLst>
                    <a:ext uri="{9D8B030D-6E8A-4147-A177-3AD203B41FA5}">
                      <a16:colId xmlns:a16="http://schemas.microsoft.com/office/drawing/2014/main" val="2746967103"/>
                    </a:ext>
                  </a:extLst>
                </a:gridCol>
                <a:gridCol w="1729740">
                  <a:extLst>
                    <a:ext uri="{9D8B030D-6E8A-4147-A177-3AD203B41FA5}">
                      <a16:colId xmlns:a16="http://schemas.microsoft.com/office/drawing/2014/main" val="1633272831"/>
                    </a:ext>
                  </a:extLst>
                </a:gridCol>
                <a:gridCol w="1729740">
                  <a:extLst>
                    <a:ext uri="{9D8B030D-6E8A-4147-A177-3AD203B41FA5}">
                      <a16:colId xmlns:a16="http://schemas.microsoft.com/office/drawing/2014/main" val="1708190122"/>
                    </a:ext>
                  </a:extLst>
                </a:gridCol>
                <a:gridCol w="1729740">
                  <a:extLst>
                    <a:ext uri="{9D8B030D-6E8A-4147-A177-3AD203B41FA5}">
                      <a16:colId xmlns:a16="http://schemas.microsoft.com/office/drawing/2014/main" val="3778983631"/>
                    </a:ext>
                  </a:extLst>
                </a:gridCol>
                <a:gridCol w="1729740">
                  <a:extLst>
                    <a:ext uri="{9D8B030D-6E8A-4147-A177-3AD203B41FA5}">
                      <a16:colId xmlns:a16="http://schemas.microsoft.com/office/drawing/2014/main" val="96798622"/>
                    </a:ext>
                  </a:extLst>
                </a:gridCol>
              </a:tblGrid>
              <a:tr h="287695">
                <a:tc>
                  <a:txBody>
                    <a:bodyPr/>
                    <a:lstStyle/>
                    <a:p>
                      <a:pPr>
                        <a:spcAft>
                          <a:spcPts val="1000"/>
                        </a:spcAft>
                      </a:pPr>
                      <a:r>
                        <a:rPr lang="sv-SE" sz="1400">
                          <a:solidFill>
                            <a:schemeClr val="tx1"/>
                          </a:solidFill>
                          <a:effectLst/>
                        </a:rPr>
                        <a:t>Datum</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Tid</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Lokal</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solidFill>
                            <a:schemeClr val="tx1"/>
                          </a:solidFill>
                          <a:effectLst/>
                        </a:rPr>
                        <a:t>Innehåll</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dirty="0">
                          <a:solidFill>
                            <a:schemeClr val="tx1"/>
                          </a:solidFill>
                          <a:effectLst/>
                        </a:rPr>
                        <a:t>Kommentar</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7247576"/>
                  </a:ext>
                </a:extLst>
              </a:tr>
              <a:tr h="1150781">
                <a:tc>
                  <a:txBody>
                    <a:bodyPr/>
                    <a:lstStyle/>
                    <a:p>
                      <a:pPr>
                        <a:spcAft>
                          <a:spcPts val="1000"/>
                        </a:spcAft>
                      </a:pPr>
                      <a:r>
                        <a:rPr lang="sv-SE" sz="1400">
                          <a:solidFill>
                            <a:schemeClr val="tx1"/>
                          </a:solidFill>
                          <a:effectLst/>
                        </a:rPr>
                        <a:t>v. 34</a:t>
                      </a:r>
                    </a:p>
                    <a:p>
                      <a:pPr>
                        <a:spcAft>
                          <a:spcPts val="1000"/>
                        </a:spcAft>
                      </a:pPr>
                      <a:r>
                        <a:rPr lang="sv-SE" sz="1400">
                          <a:solidFill>
                            <a:schemeClr val="tx1"/>
                          </a:solidFill>
                          <a:effectLst/>
                        </a:rPr>
                        <a:t>19 aug</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VFU-skolan</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Kursstart</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200" dirty="0">
                          <a:effectLst/>
                        </a:rPr>
                        <a:t>Planera din VFU-tid med din handledare och ladda upp din panering i Lisma Inlämningar.</a:t>
                      </a: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4846986"/>
                  </a:ext>
                </a:extLst>
              </a:tr>
              <a:tr h="1081037">
                <a:tc>
                  <a:txBody>
                    <a:bodyPr/>
                    <a:lstStyle/>
                    <a:p>
                      <a:pPr>
                        <a:spcAft>
                          <a:spcPts val="1000"/>
                        </a:spcAft>
                      </a:pPr>
                      <a:r>
                        <a:rPr lang="sv-SE" sz="1400">
                          <a:solidFill>
                            <a:schemeClr val="tx1"/>
                          </a:solidFill>
                          <a:effectLst/>
                        </a:rPr>
                        <a:t>v. 42, </a:t>
                      </a:r>
                    </a:p>
                    <a:p>
                      <a:pPr>
                        <a:spcAft>
                          <a:spcPts val="1000"/>
                        </a:spcAft>
                      </a:pPr>
                      <a:r>
                        <a:rPr lang="sv-SE" sz="1400">
                          <a:solidFill>
                            <a:schemeClr val="tx1"/>
                          </a:solidFill>
                          <a:effectLst/>
                        </a:rPr>
                        <a:t>18 okt.</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VFU-skolan</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Inlämning av Portfoliouppgift 1</a:t>
                      </a:r>
                    </a:p>
                    <a:p>
                      <a:pPr>
                        <a:spcAft>
                          <a:spcPts val="1000"/>
                        </a:spcAft>
                      </a:pPr>
                      <a:r>
                        <a:rPr lang="sv-SE" sz="1400">
                          <a:effectLst/>
                        </a:rPr>
                        <a:t>Trepartssamtal v 42</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tabLst>
                          <a:tab pos="1885950" algn="l"/>
                        </a:tabLst>
                      </a:pPr>
                      <a:r>
                        <a:rPr lang="sv-SE" sz="1200">
                          <a:effectLst/>
                        </a:rPr>
                        <a:t>Portfoliouppgiften läggs in i Lisam Inlämningar, Portfolieuppgift 1.</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833555"/>
                  </a:ext>
                </a:extLst>
              </a:tr>
              <a:tr h="793342">
                <a:tc>
                  <a:txBody>
                    <a:bodyPr/>
                    <a:lstStyle/>
                    <a:p>
                      <a:pPr>
                        <a:spcAft>
                          <a:spcPts val="1000"/>
                        </a:spcAft>
                      </a:pPr>
                      <a:r>
                        <a:rPr lang="sv-SE" sz="1400">
                          <a:solidFill>
                            <a:schemeClr val="tx1"/>
                          </a:solidFill>
                          <a:effectLst/>
                        </a:rPr>
                        <a:t>v. 43</a:t>
                      </a:r>
                    </a:p>
                    <a:p>
                      <a:pPr>
                        <a:spcAft>
                          <a:spcPts val="1000"/>
                        </a:spcAft>
                      </a:pPr>
                      <a:r>
                        <a:rPr lang="sv-SE" sz="1400">
                          <a:solidFill>
                            <a:schemeClr val="tx1"/>
                          </a:solidFill>
                          <a:effectLst/>
                        </a:rPr>
                        <a:t>25 okt</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Sista dag på VFU</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VFU-skolan</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____________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200">
                          <a:effectLst/>
                        </a:rPr>
                        <a:t>______________</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6972231"/>
                  </a:ext>
                </a:extLst>
              </a:tr>
              <a:tr h="1373446">
                <a:tc>
                  <a:txBody>
                    <a:bodyPr/>
                    <a:lstStyle/>
                    <a:p>
                      <a:pPr>
                        <a:spcAft>
                          <a:spcPts val="1000"/>
                        </a:spcAft>
                      </a:pPr>
                      <a:r>
                        <a:rPr lang="sv-SE" sz="1400">
                          <a:solidFill>
                            <a:schemeClr val="tx1"/>
                          </a:solidFill>
                          <a:effectLst/>
                        </a:rPr>
                        <a:t>v. 44</a:t>
                      </a:r>
                      <a:endParaRPr lang="sv-SE" sz="140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30 okt</a:t>
                      </a:r>
                    </a:p>
                    <a:p>
                      <a:pPr>
                        <a:spcAft>
                          <a:spcPts val="1000"/>
                        </a:spcAft>
                      </a:pPr>
                      <a:r>
                        <a:rPr lang="sv-SE" sz="1400">
                          <a:effectLst/>
                        </a:rPr>
                        <a:t> </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LiU</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16.00-17.00</a:t>
                      </a:r>
                    </a:p>
                    <a:p>
                      <a:pPr>
                        <a:spcAft>
                          <a:spcPts val="1000"/>
                        </a:spcAft>
                      </a:pPr>
                      <a:r>
                        <a:rPr lang="sv-SE" sz="1400">
                          <a:effectLst/>
                        </a:rPr>
                        <a:t>Reflektion över VFU-perioden</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200">
                          <a:effectLst/>
                        </a:rPr>
                        <a:t>Den 30 okt reflekterar vi över VFU-perioden. </a:t>
                      </a:r>
                    </a:p>
                    <a:p>
                      <a:pPr>
                        <a:spcAft>
                          <a:spcPts val="1000"/>
                        </a:spcAft>
                      </a:pPr>
                      <a:r>
                        <a:rPr lang="sv-SE" sz="1200">
                          <a:effectLst/>
                          <a:highlight>
                            <a:srgbClr val="FFFF00"/>
                          </a:highlight>
                        </a:rPr>
                        <a:t>Ni har då de första NU-dagarna i UK4.</a:t>
                      </a:r>
                      <a:endParaRPr lang="sv-SE" sz="1200">
                        <a:effectLst/>
                      </a:endParaRPr>
                    </a:p>
                    <a:p>
                      <a:pPr>
                        <a:spcAft>
                          <a:spcPts val="1000"/>
                        </a:spcAft>
                      </a:pPr>
                      <a:r>
                        <a:rPr lang="sv-SE" sz="1200">
                          <a:effectLst/>
                        </a:rPr>
                        <a:t>Sal meddelas senare.</a:t>
                      </a:r>
                      <a:endParaRPr lang="sv-SE"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7455676"/>
                  </a:ext>
                </a:extLst>
              </a:tr>
              <a:tr h="575391">
                <a:tc>
                  <a:txBody>
                    <a:bodyPr/>
                    <a:lstStyle/>
                    <a:p>
                      <a:pPr>
                        <a:spcAft>
                          <a:spcPts val="1000"/>
                        </a:spcAft>
                      </a:pPr>
                      <a:r>
                        <a:rPr lang="sv-SE" sz="1400" dirty="0">
                          <a:solidFill>
                            <a:schemeClr val="tx1"/>
                          </a:solidFill>
                          <a:effectLst/>
                        </a:rPr>
                        <a:t>Under v. 45–46</a:t>
                      </a:r>
                      <a:endParaRPr lang="sv-SE" sz="1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400">
                          <a:effectLst/>
                        </a:rPr>
                        <a:t>_____________</a:t>
                      </a:r>
                      <a:endParaRPr lang="sv-SE"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a:spcAft>
                          <a:spcPts val="1000"/>
                        </a:spcAft>
                      </a:pPr>
                      <a:r>
                        <a:rPr lang="sv-SE" sz="1200" dirty="0">
                          <a:effectLst/>
                        </a:rPr>
                        <a:t>Kursen utvärderas via </a:t>
                      </a:r>
                      <a:r>
                        <a:rPr lang="sv-SE" sz="1200" dirty="0" err="1">
                          <a:effectLst/>
                        </a:rPr>
                        <a:t>Evaliuate</a:t>
                      </a:r>
                      <a:r>
                        <a:rPr lang="sv-SE" sz="1200" dirty="0">
                          <a:effectLst/>
                        </a:rPr>
                        <a:t>. </a:t>
                      </a:r>
                      <a:endParaRPr lang="sv-SE"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51218396"/>
                  </a:ext>
                </a:extLst>
              </a:tr>
            </a:tbl>
          </a:graphicData>
        </a:graphic>
      </p:graphicFrame>
      <p:sp>
        <p:nvSpPr>
          <p:cNvPr id="3" name="textruta 2">
            <a:extLst>
              <a:ext uri="{FF2B5EF4-FFF2-40B4-BE49-F238E27FC236}">
                <a16:creationId xmlns:a16="http://schemas.microsoft.com/office/drawing/2014/main" id="{E3DAD7AF-2F77-4BD1-89D3-A03A4D484E34}"/>
              </a:ext>
            </a:extLst>
          </p:cNvPr>
          <p:cNvSpPr txBox="1"/>
          <p:nvPr/>
        </p:nvSpPr>
        <p:spPr>
          <a:xfrm>
            <a:off x="676275" y="295275"/>
            <a:ext cx="3429000" cy="584775"/>
          </a:xfrm>
          <a:prstGeom prst="rect">
            <a:avLst/>
          </a:prstGeom>
          <a:noFill/>
        </p:spPr>
        <p:txBody>
          <a:bodyPr wrap="square" rtlCol="0">
            <a:spAutoFit/>
          </a:bodyPr>
          <a:lstStyle/>
          <a:p>
            <a:r>
              <a:rPr lang="sv-SE" sz="3200" dirty="0">
                <a:latin typeface="Georgia"/>
                <a:cs typeface="Georgia"/>
              </a:rPr>
              <a:t>Schema 2019</a:t>
            </a:r>
          </a:p>
        </p:txBody>
      </p:sp>
    </p:spTree>
    <p:extLst>
      <p:ext uri="{BB962C8B-B14F-4D97-AF65-F5344CB8AC3E}">
        <p14:creationId xmlns:p14="http://schemas.microsoft.com/office/powerpoint/2010/main" val="184038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5A9CF3-960C-49F7-92A7-506C4FA11D57}"/>
              </a:ext>
            </a:extLst>
          </p:cNvPr>
          <p:cNvSpPr>
            <a:spLocks noGrp="1"/>
          </p:cNvSpPr>
          <p:nvPr>
            <p:ph type="title"/>
          </p:nvPr>
        </p:nvSpPr>
        <p:spPr/>
        <p:txBody>
          <a:bodyPr/>
          <a:lstStyle/>
          <a:p>
            <a:r>
              <a:rPr lang="sv-SE" dirty="0"/>
              <a:t>Didaktiska lärarförmågor</a:t>
            </a:r>
          </a:p>
        </p:txBody>
      </p:sp>
      <p:sp>
        <p:nvSpPr>
          <p:cNvPr id="3" name="Platshållare för datum 2">
            <a:extLst>
              <a:ext uri="{FF2B5EF4-FFF2-40B4-BE49-F238E27FC236}">
                <a16:creationId xmlns:a16="http://schemas.microsoft.com/office/drawing/2014/main" id="{40D7FAAC-4E72-4E9E-8EE5-E29E0C268A6E}"/>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CE57FCF7-5576-4D28-873C-0408112D2D3B}"/>
              </a:ext>
            </a:extLst>
          </p:cNvPr>
          <p:cNvSpPr>
            <a:spLocks noGrp="1"/>
          </p:cNvSpPr>
          <p:nvPr>
            <p:ph type="sldNum" sz="quarter" idx="12"/>
          </p:nvPr>
        </p:nvSpPr>
        <p:spPr/>
        <p:txBody>
          <a:bodyPr/>
          <a:lstStyle/>
          <a:p>
            <a:fld id="{80A4C9D9-979F-D94A-9054-C3B7EAD37AEB}" type="slidenum">
              <a:rPr lang="sv-SE" smtClean="0"/>
              <a:pPr/>
              <a:t>5</a:t>
            </a:fld>
            <a:endParaRPr lang="sv-SE" dirty="0"/>
          </a:p>
        </p:txBody>
      </p:sp>
      <p:sp>
        <p:nvSpPr>
          <p:cNvPr id="5" name="Platshållare för sidfot 4">
            <a:extLst>
              <a:ext uri="{FF2B5EF4-FFF2-40B4-BE49-F238E27FC236}">
                <a16:creationId xmlns:a16="http://schemas.microsoft.com/office/drawing/2014/main" id="{05FAA724-03C4-4980-98DC-24A5E462A727}"/>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1A8A0355-12DE-4977-AFEE-8C1D786ECE95}"/>
              </a:ext>
            </a:extLst>
          </p:cNvPr>
          <p:cNvSpPr>
            <a:spLocks noGrp="1"/>
          </p:cNvSpPr>
          <p:nvPr>
            <p:ph type="body" sz="quarter" idx="13"/>
          </p:nvPr>
        </p:nvSpPr>
        <p:spPr/>
        <p:txBody>
          <a:bodyPr/>
          <a:lstStyle/>
          <a:p>
            <a:pPr>
              <a:buFont typeface="Arial" panose="020B0604020202020204" pitchFamily="34" charset="0"/>
              <a:buChar char="•"/>
            </a:pPr>
            <a:r>
              <a:rPr lang="sv-SE" sz="1800" b="1" dirty="0"/>
              <a:t>planera</a:t>
            </a:r>
            <a:r>
              <a:rPr lang="sv-SE" sz="1800" dirty="0"/>
              <a:t> undervisning av ett </a:t>
            </a:r>
            <a:r>
              <a:rPr lang="sv-SE" sz="1800" b="1" dirty="0"/>
              <a:t>mindre</a:t>
            </a:r>
            <a:r>
              <a:rPr lang="sv-SE" sz="1800" dirty="0"/>
              <a:t> yrkesämnesområde /…/</a:t>
            </a:r>
            <a:r>
              <a:rPr lang="sv-SE" sz="1800" b="1" dirty="0"/>
              <a:t>elevernas</a:t>
            </a:r>
            <a:r>
              <a:rPr lang="sv-SE" sz="1800" dirty="0"/>
              <a:t> </a:t>
            </a:r>
            <a:r>
              <a:rPr lang="sv-SE" sz="1800" b="1" dirty="0"/>
              <a:t>förutsättningar</a:t>
            </a:r>
            <a:r>
              <a:rPr lang="sv-SE" sz="1800" dirty="0"/>
              <a:t> och med beaktande av </a:t>
            </a:r>
            <a:r>
              <a:rPr lang="sv-SE" sz="1800" b="1" dirty="0"/>
              <a:t>aktuella</a:t>
            </a:r>
            <a:r>
              <a:rPr lang="sv-SE" sz="1800" dirty="0"/>
              <a:t> </a:t>
            </a:r>
            <a:r>
              <a:rPr lang="sv-SE" sz="1800" b="1" dirty="0"/>
              <a:t>styrdokument och yrkesdidaktiska teorier</a:t>
            </a:r>
          </a:p>
          <a:p>
            <a:pPr>
              <a:buFont typeface="Arial" panose="020B0604020202020204" pitchFamily="34" charset="0"/>
              <a:buChar char="•"/>
            </a:pPr>
            <a:r>
              <a:rPr lang="sv-SE" sz="1800" b="1" dirty="0"/>
              <a:t>organisera och genomföra </a:t>
            </a:r>
            <a:r>
              <a:rPr lang="sv-SE" sz="1800" dirty="0"/>
              <a:t>undervisning i ett mindre yrkesämnesområde/…( som ovan)</a:t>
            </a:r>
          </a:p>
          <a:p>
            <a:pPr>
              <a:buFont typeface="Arial" panose="020B0604020202020204" pitchFamily="34" charset="0"/>
              <a:buChar char="•"/>
            </a:pPr>
            <a:r>
              <a:rPr lang="sv-SE" sz="1800" b="1" dirty="0"/>
              <a:t>utvärdera</a:t>
            </a:r>
            <a:r>
              <a:rPr lang="sv-SE" sz="1800" dirty="0"/>
              <a:t> sin planering, val av läromedel och undervisning i relation till berörda mål inom det avgränsade ämnesområdet </a:t>
            </a:r>
          </a:p>
          <a:p>
            <a:pPr>
              <a:buFont typeface="Arial" panose="020B0604020202020204" pitchFamily="34" charset="0"/>
              <a:buChar char="•"/>
            </a:pPr>
            <a:r>
              <a:rPr lang="sv-SE" sz="1800" b="1" dirty="0"/>
              <a:t>diskutera och reflektera </a:t>
            </a:r>
            <a:r>
              <a:rPr lang="sv-SE" sz="1800" dirty="0"/>
              <a:t>över </a:t>
            </a:r>
            <a:r>
              <a:rPr lang="sv-SE" sz="1800" b="1" dirty="0"/>
              <a:t>kunskapssyn</a:t>
            </a:r>
            <a:r>
              <a:rPr lang="sv-SE" sz="1800" dirty="0"/>
              <a:t> och teorier om yrkeslärande inom sitt/sina yrkesämnen</a:t>
            </a:r>
          </a:p>
          <a:p>
            <a:pPr>
              <a:buFont typeface="Arial" panose="020B0604020202020204" pitchFamily="34" charset="0"/>
              <a:buChar char="•"/>
            </a:pPr>
            <a:r>
              <a:rPr lang="sv-SE" sz="1800" b="1" dirty="0"/>
              <a:t>kartlägga</a:t>
            </a:r>
            <a:r>
              <a:rPr lang="sv-SE" sz="1800" dirty="0"/>
              <a:t> hur den </a:t>
            </a:r>
            <a:r>
              <a:rPr lang="sv-SE" sz="1800" b="1" dirty="0"/>
              <a:t>arbetsplatsförlagda</a:t>
            </a:r>
            <a:r>
              <a:rPr lang="sv-SE" sz="1800" dirty="0"/>
              <a:t> delen av elevernas utbildning genomförs i verksamheten</a:t>
            </a:r>
            <a:br>
              <a:rPr lang="sv-SE" dirty="0"/>
            </a:br>
            <a:endParaRPr lang="sv-SE" dirty="0"/>
          </a:p>
        </p:txBody>
      </p:sp>
    </p:spTree>
    <p:extLst>
      <p:ext uri="{BB962C8B-B14F-4D97-AF65-F5344CB8AC3E}">
        <p14:creationId xmlns:p14="http://schemas.microsoft.com/office/powerpoint/2010/main" val="172992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BC937A-638F-4703-9F3D-504EF7AD172A}"/>
              </a:ext>
            </a:extLst>
          </p:cNvPr>
          <p:cNvSpPr>
            <a:spLocks noGrp="1"/>
          </p:cNvSpPr>
          <p:nvPr>
            <p:ph type="title"/>
          </p:nvPr>
        </p:nvSpPr>
        <p:spPr/>
        <p:txBody>
          <a:bodyPr/>
          <a:lstStyle/>
          <a:p>
            <a:r>
              <a:rPr lang="sv-SE" dirty="0"/>
              <a:t>Sociala lärarförmågor</a:t>
            </a:r>
          </a:p>
        </p:txBody>
      </p:sp>
      <p:sp>
        <p:nvSpPr>
          <p:cNvPr id="3" name="Platshållare för datum 2">
            <a:extLst>
              <a:ext uri="{FF2B5EF4-FFF2-40B4-BE49-F238E27FC236}">
                <a16:creationId xmlns:a16="http://schemas.microsoft.com/office/drawing/2014/main" id="{11B8A8AE-67D1-4225-AFD3-52A88939B33E}"/>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41183AF3-A917-4822-93EE-342CC5547D85}"/>
              </a:ext>
            </a:extLst>
          </p:cNvPr>
          <p:cNvSpPr>
            <a:spLocks noGrp="1"/>
          </p:cNvSpPr>
          <p:nvPr>
            <p:ph type="sldNum" sz="quarter" idx="12"/>
          </p:nvPr>
        </p:nvSpPr>
        <p:spPr/>
        <p:txBody>
          <a:bodyPr/>
          <a:lstStyle/>
          <a:p>
            <a:fld id="{80A4C9D9-979F-D94A-9054-C3B7EAD37AEB}" type="slidenum">
              <a:rPr lang="sv-SE" smtClean="0"/>
              <a:pPr/>
              <a:t>6</a:t>
            </a:fld>
            <a:endParaRPr lang="sv-SE" dirty="0"/>
          </a:p>
        </p:txBody>
      </p:sp>
      <p:sp>
        <p:nvSpPr>
          <p:cNvPr id="5" name="Platshållare för sidfot 4">
            <a:extLst>
              <a:ext uri="{FF2B5EF4-FFF2-40B4-BE49-F238E27FC236}">
                <a16:creationId xmlns:a16="http://schemas.microsoft.com/office/drawing/2014/main" id="{9A4541C1-873E-41B4-A1B0-79705BBD5D79}"/>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18491677-3643-43EA-954A-5A0A23AC689A}"/>
              </a:ext>
            </a:extLst>
          </p:cNvPr>
          <p:cNvSpPr>
            <a:spLocks noGrp="1"/>
          </p:cNvSpPr>
          <p:nvPr>
            <p:ph type="body" sz="quarter" idx="13"/>
          </p:nvPr>
        </p:nvSpPr>
        <p:spPr>
          <a:xfrm>
            <a:off x="703206" y="1860488"/>
            <a:ext cx="7737587" cy="4066288"/>
          </a:xfrm>
        </p:spPr>
        <p:txBody>
          <a:bodyPr/>
          <a:lstStyle/>
          <a:p>
            <a:pPr marL="0" indent="0">
              <a:buNone/>
            </a:pPr>
            <a:r>
              <a:rPr lang="sv-SE" sz="2000" dirty="0"/>
              <a:t>I kursen finns fyra kursmål som behandlar sociala lärarförmågor:</a:t>
            </a:r>
          </a:p>
          <a:p>
            <a:pPr marL="0" indent="0">
              <a:buNone/>
            </a:pPr>
            <a:endParaRPr lang="sv-SE" sz="2000" dirty="0"/>
          </a:p>
          <a:p>
            <a:pPr>
              <a:buFontTx/>
              <a:buChar char="-"/>
            </a:pPr>
            <a:r>
              <a:rPr lang="sv-SE" sz="2000" dirty="0"/>
              <a:t>visa ett </a:t>
            </a:r>
            <a:r>
              <a:rPr lang="sv-SE" sz="2000" b="1" dirty="0"/>
              <a:t>ansvarsfullt</a:t>
            </a:r>
            <a:r>
              <a:rPr lang="sv-SE" sz="2000" dirty="0"/>
              <a:t> </a:t>
            </a:r>
            <a:r>
              <a:rPr lang="sv-SE" sz="2000" b="1" dirty="0"/>
              <a:t>beteende</a:t>
            </a:r>
            <a:r>
              <a:rPr lang="sv-SE" sz="2000" dirty="0"/>
              <a:t> i skolmiljön</a:t>
            </a:r>
          </a:p>
          <a:p>
            <a:pPr>
              <a:buFontTx/>
              <a:buChar char="-"/>
            </a:pPr>
            <a:r>
              <a:rPr lang="sv-SE" sz="2000" b="1" dirty="0"/>
              <a:t>interagera</a:t>
            </a:r>
            <a:r>
              <a:rPr lang="sv-SE" sz="2000" dirty="0"/>
              <a:t>, etablera </a:t>
            </a:r>
            <a:r>
              <a:rPr lang="sv-SE" sz="2000" b="1" dirty="0"/>
              <a:t>kontakt</a:t>
            </a:r>
            <a:r>
              <a:rPr lang="sv-SE" sz="2000" dirty="0"/>
              <a:t> och </a:t>
            </a:r>
            <a:r>
              <a:rPr lang="sv-SE" sz="2000" b="1" dirty="0"/>
              <a:t>kommunicera</a:t>
            </a:r>
            <a:r>
              <a:rPr lang="sv-SE" sz="2000" dirty="0"/>
              <a:t> med elever   och kollegor i verksamheten</a:t>
            </a:r>
          </a:p>
          <a:p>
            <a:pPr>
              <a:buFontTx/>
              <a:buChar char="-"/>
            </a:pPr>
            <a:r>
              <a:rPr lang="sv-SE" sz="2000" dirty="0"/>
              <a:t>visa </a:t>
            </a:r>
            <a:r>
              <a:rPr lang="sv-SE" sz="2000" b="1" dirty="0"/>
              <a:t>självinsikt</a:t>
            </a:r>
            <a:r>
              <a:rPr lang="sv-SE" sz="2000" dirty="0"/>
              <a:t> och </a:t>
            </a:r>
            <a:r>
              <a:rPr lang="sv-SE" sz="2000" b="1" dirty="0"/>
              <a:t>lyhördhet</a:t>
            </a:r>
            <a:r>
              <a:rPr lang="sv-SE" sz="2000" dirty="0"/>
              <a:t> för konstruktiv kritik</a:t>
            </a:r>
          </a:p>
          <a:p>
            <a:pPr>
              <a:buFontTx/>
              <a:buChar char="-"/>
            </a:pPr>
            <a:r>
              <a:rPr lang="sv-SE" sz="2000" b="1" dirty="0"/>
              <a:t>beakta de yrkesetiska principerna </a:t>
            </a:r>
            <a:r>
              <a:rPr lang="sv-SE" sz="2000" dirty="0"/>
              <a:t>och styrdokumentens </a:t>
            </a:r>
            <a:r>
              <a:rPr lang="sv-SE" sz="2000" b="1" dirty="0"/>
              <a:t>värdegrund</a:t>
            </a:r>
            <a:r>
              <a:rPr lang="sv-SE" sz="2000" dirty="0"/>
              <a:t> i sin planering och undervisning avseende jämlikhet, jämställdhet, demokrati och mänskliga rättigheter</a:t>
            </a:r>
          </a:p>
          <a:p>
            <a:pPr marL="0" indent="0">
              <a:buNone/>
            </a:pPr>
            <a:endParaRPr lang="sv-SE" dirty="0"/>
          </a:p>
          <a:p>
            <a:endParaRPr lang="sv-SE" dirty="0"/>
          </a:p>
        </p:txBody>
      </p:sp>
    </p:spTree>
    <p:extLst>
      <p:ext uri="{BB962C8B-B14F-4D97-AF65-F5344CB8AC3E}">
        <p14:creationId xmlns:p14="http://schemas.microsoft.com/office/powerpoint/2010/main" val="58729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660897-95FE-4EE2-9F1B-1345B553DDB2}"/>
              </a:ext>
            </a:extLst>
          </p:cNvPr>
          <p:cNvSpPr>
            <a:spLocks noGrp="1"/>
          </p:cNvSpPr>
          <p:nvPr>
            <p:ph type="title"/>
          </p:nvPr>
        </p:nvSpPr>
        <p:spPr/>
        <p:txBody>
          <a:bodyPr/>
          <a:lstStyle/>
          <a:p>
            <a:r>
              <a:rPr lang="sv-SE" dirty="0"/>
              <a:t>Examination</a:t>
            </a:r>
          </a:p>
        </p:txBody>
      </p:sp>
      <p:sp>
        <p:nvSpPr>
          <p:cNvPr id="3" name="Platshållare för datum 2">
            <a:extLst>
              <a:ext uri="{FF2B5EF4-FFF2-40B4-BE49-F238E27FC236}">
                <a16:creationId xmlns:a16="http://schemas.microsoft.com/office/drawing/2014/main" id="{3AA0863E-946F-4D8B-945D-7D7BD7E1A918}"/>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0C9B791A-FA87-4B89-A94C-BD79917B2714}"/>
              </a:ext>
            </a:extLst>
          </p:cNvPr>
          <p:cNvSpPr>
            <a:spLocks noGrp="1"/>
          </p:cNvSpPr>
          <p:nvPr>
            <p:ph type="sldNum" sz="quarter" idx="12"/>
          </p:nvPr>
        </p:nvSpPr>
        <p:spPr/>
        <p:txBody>
          <a:bodyPr/>
          <a:lstStyle/>
          <a:p>
            <a:fld id="{80A4C9D9-979F-D94A-9054-C3B7EAD37AEB}" type="slidenum">
              <a:rPr lang="sv-SE" smtClean="0"/>
              <a:pPr/>
              <a:t>7</a:t>
            </a:fld>
            <a:endParaRPr lang="sv-SE" dirty="0"/>
          </a:p>
        </p:txBody>
      </p:sp>
      <p:sp>
        <p:nvSpPr>
          <p:cNvPr id="5" name="Platshållare för sidfot 4">
            <a:extLst>
              <a:ext uri="{FF2B5EF4-FFF2-40B4-BE49-F238E27FC236}">
                <a16:creationId xmlns:a16="http://schemas.microsoft.com/office/drawing/2014/main" id="{41911C7F-B322-4789-92F8-DA5222B697A0}"/>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1872A1F8-EAAE-47AE-83DC-801C250EE5D8}"/>
              </a:ext>
            </a:extLst>
          </p:cNvPr>
          <p:cNvSpPr>
            <a:spLocks noGrp="1"/>
          </p:cNvSpPr>
          <p:nvPr>
            <p:ph type="body" sz="quarter" idx="13"/>
          </p:nvPr>
        </p:nvSpPr>
        <p:spPr>
          <a:xfrm>
            <a:off x="685076" y="1830356"/>
            <a:ext cx="7737587" cy="4284693"/>
          </a:xfrm>
        </p:spPr>
        <p:txBody>
          <a:bodyPr/>
          <a:lstStyle/>
          <a:p>
            <a:pPr marL="0" indent="0">
              <a:buNone/>
            </a:pPr>
            <a:r>
              <a:rPr lang="sv-SE" sz="2800" dirty="0"/>
              <a:t>Denna kurs består av tre examinationsmoment: </a:t>
            </a:r>
          </a:p>
          <a:p>
            <a:pPr lvl="0"/>
            <a:r>
              <a:rPr lang="sv-SE" sz="3600" dirty="0"/>
              <a:t>Sociala lärarförmågor, 2 hp</a:t>
            </a:r>
          </a:p>
          <a:p>
            <a:pPr lvl="0"/>
            <a:r>
              <a:rPr lang="sv-SE" sz="3600" dirty="0"/>
              <a:t>Didaktiska lärarförmågor, 4,5 hp</a:t>
            </a:r>
          </a:p>
          <a:p>
            <a:pPr lvl="0"/>
            <a:r>
              <a:rPr lang="sv-SE" sz="3600" dirty="0"/>
              <a:t>Portfoliouppgift, 1 hp</a:t>
            </a:r>
          </a:p>
          <a:p>
            <a:pPr marL="0" lvl="0" indent="0">
              <a:buNone/>
            </a:pPr>
            <a:endParaRPr lang="sv-SE" sz="3600" dirty="0"/>
          </a:p>
          <a:p>
            <a:pPr marL="0" lvl="0" indent="0">
              <a:buNone/>
            </a:pPr>
            <a:r>
              <a:rPr lang="sv-SE" sz="2800" dirty="0"/>
              <a:t>Den slutgiltiga examinationen görs av en examinator på LiU.</a:t>
            </a:r>
          </a:p>
          <a:p>
            <a:endParaRPr lang="sv-SE" dirty="0"/>
          </a:p>
        </p:txBody>
      </p:sp>
    </p:spTree>
    <p:extLst>
      <p:ext uri="{BB962C8B-B14F-4D97-AF65-F5344CB8AC3E}">
        <p14:creationId xmlns:p14="http://schemas.microsoft.com/office/powerpoint/2010/main" val="221673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14E047-BCAE-4B17-8386-8638164DDC3E}"/>
              </a:ext>
            </a:extLst>
          </p:cNvPr>
          <p:cNvSpPr>
            <a:spLocks noGrp="1"/>
          </p:cNvSpPr>
          <p:nvPr>
            <p:ph type="title"/>
          </p:nvPr>
        </p:nvSpPr>
        <p:spPr/>
        <p:txBody>
          <a:bodyPr/>
          <a:lstStyle/>
          <a:p>
            <a:r>
              <a:rPr lang="sv-SE" dirty="0"/>
              <a:t>Portfoliouppgift</a:t>
            </a:r>
          </a:p>
        </p:txBody>
      </p:sp>
      <p:sp>
        <p:nvSpPr>
          <p:cNvPr id="3" name="Platshållare för datum 2">
            <a:extLst>
              <a:ext uri="{FF2B5EF4-FFF2-40B4-BE49-F238E27FC236}">
                <a16:creationId xmlns:a16="http://schemas.microsoft.com/office/drawing/2014/main" id="{9BD703C0-DAB8-4AD0-AF58-BA915390907F}"/>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40B58FA7-C308-4000-8D9B-601205DB1B96}"/>
              </a:ext>
            </a:extLst>
          </p:cNvPr>
          <p:cNvSpPr>
            <a:spLocks noGrp="1"/>
          </p:cNvSpPr>
          <p:nvPr>
            <p:ph type="sldNum" sz="quarter" idx="12"/>
          </p:nvPr>
        </p:nvSpPr>
        <p:spPr/>
        <p:txBody>
          <a:bodyPr/>
          <a:lstStyle/>
          <a:p>
            <a:fld id="{80A4C9D9-979F-D94A-9054-C3B7EAD37AEB}" type="slidenum">
              <a:rPr lang="sv-SE" smtClean="0"/>
              <a:pPr/>
              <a:t>8</a:t>
            </a:fld>
            <a:endParaRPr lang="sv-SE" dirty="0"/>
          </a:p>
        </p:txBody>
      </p:sp>
      <p:sp>
        <p:nvSpPr>
          <p:cNvPr id="5" name="Platshållare för sidfot 4">
            <a:extLst>
              <a:ext uri="{FF2B5EF4-FFF2-40B4-BE49-F238E27FC236}">
                <a16:creationId xmlns:a16="http://schemas.microsoft.com/office/drawing/2014/main" id="{24757813-CE22-4499-BBAE-D03D6DFBF218}"/>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1F6626BD-AF04-4A4E-B81B-E50473C8136A}"/>
              </a:ext>
            </a:extLst>
          </p:cNvPr>
          <p:cNvSpPr>
            <a:spLocks noGrp="1"/>
          </p:cNvSpPr>
          <p:nvPr>
            <p:ph type="body" sz="quarter" idx="13"/>
          </p:nvPr>
        </p:nvSpPr>
        <p:spPr>
          <a:xfrm>
            <a:off x="685076" y="1830357"/>
            <a:ext cx="8011249" cy="4066288"/>
          </a:xfrm>
        </p:spPr>
        <p:txBody>
          <a:bodyPr/>
          <a:lstStyle/>
          <a:p>
            <a:pPr marL="0" indent="0">
              <a:buNone/>
            </a:pPr>
            <a:r>
              <a:rPr lang="sv-SE" dirty="0"/>
              <a:t>Se portfoliouppgift, som har sin grund i kursmålen, i studiehandledningen.</a:t>
            </a:r>
          </a:p>
          <a:p>
            <a:pPr marL="0" indent="0">
              <a:buNone/>
            </a:pPr>
            <a:r>
              <a:rPr lang="sv-SE" dirty="0"/>
              <a:t>I din portfolio ingår:</a:t>
            </a:r>
          </a:p>
          <a:p>
            <a:r>
              <a:rPr lang="sv-SE" dirty="0"/>
              <a:t>Planering av hela din VFU-period</a:t>
            </a:r>
          </a:p>
          <a:p>
            <a:r>
              <a:rPr lang="sv-SE" dirty="0"/>
              <a:t>Planering och reflektionstext av ett mindre undervisningsområde inför trepartssamtal</a:t>
            </a:r>
          </a:p>
          <a:p>
            <a:pPr lvl="0"/>
            <a:r>
              <a:rPr lang="sv-SE" dirty="0"/>
              <a:t>Din utvecklingsplan</a:t>
            </a:r>
          </a:p>
          <a:p>
            <a:pPr marL="0" indent="0">
              <a:buNone/>
            </a:pPr>
            <a:r>
              <a:rPr lang="sv-SE" dirty="0"/>
              <a:t>Du laddar upp dessa dokument i Inlämningar.</a:t>
            </a:r>
          </a:p>
          <a:p>
            <a:pPr lvl="0"/>
            <a:endParaRPr lang="sv-SE" dirty="0"/>
          </a:p>
          <a:p>
            <a:endParaRPr lang="sv-SE" dirty="0"/>
          </a:p>
        </p:txBody>
      </p:sp>
    </p:spTree>
    <p:extLst>
      <p:ext uri="{BB962C8B-B14F-4D97-AF65-F5344CB8AC3E}">
        <p14:creationId xmlns:p14="http://schemas.microsoft.com/office/powerpoint/2010/main" val="1767955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15E7E-8F86-4D30-A7F5-EBF85554B9ED}"/>
              </a:ext>
            </a:extLst>
          </p:cNvPr>
          <p:cNvSpPr>
            <a:spLocks noGrp="1"/>
          </p:cNvSpPr>
          <p:nvPr>
            <p:ph type="title"/>
          </p:nvPr>
        </p:nvSpPr>
        <p:spPr>
          <a:xfrm>
            <a:off x="685075" y="742951"/>
            <a:ext cx="7737588" cy="831131"/>
          </a:xfrm>
        </p:spPr>
        <p:txBody>
          <a:bodyPr/>
          <a:lstStyle/>
          <a:p>
            <a:r>
              <a:rPr lang="sv-SE" dirty="0"/>
              <a:t>Trepartssamtal</a:t>
            </a:r>
          </a:p>
        </p:txBody>
      </p:sp>
      <p:sp>
        <p:nvSpPr>
          <p:cNvPr id="3" name="Platshållare för datum 2">
            <a:extLst>
              <a:ext uri="{FF2B5EF4-FFF2-40B4-BE49-F238E27FC236}">
                <a16:creationId xmlns:a16="http://schemas.microsoft.com/office/drawing/2014/main" id="{9FB19153-0C83-4351-B28B-5EBF34AB2006}"/>
              </a:ext>
            </a:extLst>
          </p:cNvPr>
          <p:cNvSpPr>
            <a:spLocks noGrp="1"/>
          </p:cNvSpPr>
          <p:nvPr>
            <p:ph type="dt" sz="half" idx="10"/>
          </p:nvPr>
        </p:nvSpPr>
        <p:spPr/>
        <p:txBody>
          <a:bodyPr/>
          <a:lstStyle/>
          <a:p>
            <a:fld id="{16C80AED-9720-4B03-87D0-FD504CB00E26}" type="datetime1">
              <a:rPr lang="sv-SE" smtClean="0"/>
              <a:t>2019-06-14</a:t>
            </a:fld>
            <a:endParaRPr lang="sv-SE" dirty="0"/>
          </a:p>
        </p:txBody>
      </p:sp>
      <p:sp>
        <p:nvSpPr>
          <p:cNvPr id="4" name="Platshållare för bildnummer 3">
            <a:extLst>
              <a:ext uri="{FF2B5EF4-FFF2-40B4-BE49-F238E27FC236}">
                <a16:creationId xmlns:a16="http://schemas.microsoft.com/office/drawing/2014/main" id="{91118C35-CABD-4411-B045-9FD740AA74DD}"/>
              </a:ext>
            </a:extLst>
          </p:cNvPr>
          <p:cNvSpPr>
            <a:spLocks noGrp="1"/>
          </p:cNvSpPr>
          <p:nvPr>
            <p:ph type="sldNum" sz="quarter" idx="12"/>
          </p:nvPr>
        </p:nvSpPr>
        <p:spPr/>
        <p:txBody>
          <a:bodyPr/>
          <a:lstStyle/>
          <a:p>
            <a:fld id="{80A4C9D9-979F-D94A-9054-C3B7EAD37AEB}" type="slidenum">
              <a:rPr lang="sv-SE" smtClean="0"/>
              <a:pPr/>
              <a:t>9</a:t>
            </a:fld>
            <a:endParaRPr lang="sv-SE" dirty="0"/>
          </a:p>
        </p:txBody>
      </p:sp>
      <p:sp>
        <p:nvSpPr>
          <p:cNvPr id="5" name="Platshållare för sidfot 4">
            <a:extLst>
              <a:ext uri="{FF2B5EF4-FFF2-40B4-BE49-F238E27FC236}">
                <a16:creationId xmlns:a16="http://schemas.microsoft.com/office/drawing/2014/main" id="{D74EBE70-599C-4C41-AB85-3C14022A6D0F}"/>
              </a:ext>
            </a:extLst>
          </p:cNvPr>
          <p:cNvSpPr>
            <a:spLocks noGrp="1"/>
          </p:cNvSpPr>
          <p:nvPr>
            <p:ph type="ftr" sz="quarter" idx="11"/>
          </p:nvPr>
        </p:nvSpPr>
        <p:spPr/>
        <p:txBody>
          <a:bodyPr/>
          <a:lstStyle/>
          <a:p>
            <a:r>
              <a:rPr lang="sv-SE"/>
              <a:t>Titel/föreläsare</a:t>
            </a:r>
            <a:endParaRPr lang="sv-SE" dirty="0"/>
          </a:p>
        </p:txBody>
      </p:sp>
      <p:sp>
        <p:nvSpPr>
          <p:cNvPr id="6" name="Platshållare för text 5">
            <a:extLst>
              <a:ext uri="{FF2B5EF4-FFF2-40B4-BE49-F238E27FC236}">
                <a16:creationId xmlns:a16="http://schemas.microsoft.com/office/drawing/2014/main" id="{40E5390D-02BC-42B3-A9DE-44EF6C6FFFE4}"/>
              </a:ext>
            </a:extLst>
          </p:cNvPr>
          <p:cNvSpPr>
            <a:spLocks noGrp="1"/>
          </p:cNvSpPr>
          <p:nvPr>
            <p:ph type="body" sz="quarter" idx="13"/>
          </p:nvPr>
        </p:nvSpPr>
        <p:spPr>
          <a:xfrm>
            <a:off x="653596" y="1506506"/>
            <a:ext cx="7976054" cy="4608543"/>
          </a:xfrm>
        </p:spPr>
        <p:txBody>
          <a:bodyPr/>
          <a:lstStyle/>
          <a:p>
            <a:r>
              <a:rPr lang="sv-SE" sz="2000" dirty="0"/>
              <a:t>Samtalet ska planeras in i god tid och organiseras virtuellt genom Teams eller högtalartelefon. Du ringer till Helena.</a:t>
            </a:r>
          </a:p>
          <a:p>
            <a:r>
              <a:rPr lang="sv-SE" sz="2000" dirty="0"/>
              <a:t>Samtalet äger rum under</a:t>
            </a:r>
            <a:r>
              <a:rPr lang="sv-SE" sz="2000" b="1" dirty="0"/>
              <a:t> vecka 42</a:t>
            </a:r>
            <a:r>
              <a:rPr lang="sv-SE" sz="2000" dirty="0"/>
              <a:t>, det innebär </a:t>
            </a:r>
            <a:r>
              <a:rPr lang="sv-SE" sz="2000" b="1" dirty="0"/>
              <a:t>att </a:t>
            </a:r>
            <a:r>
              <a:rPr lang="sv-SE" sz="2000" b="1" u="sng" dirty="0"/>
              <a:t>DU</a:t>
            </a:r>
            <a:r>
              <a:rPr lang="sv-SE" sz="2000" b="1" dirty="0"/>
              <a:t> organiserar en passande dag och tid med din handledare, </a:t>
            </a:r>
            <a:r>
              <a:rPr lang="sv-SE" sz="2000" dirty="0"/>
              <a:t>tid som passar för er båda att samtala ca 45 min, och meddelar dagen och tiden till Helena Tsagalidis. </a:t>
            </a:r>
          </a:p>
          <a:p>
            <a:r>
              <a:rPr lang="sv-SE" sz="2000" dirty="0"/>
              <a:t>Inför samtalet, senast vecka </a:t>
            </a:r>
            <a:r>
              <a:rPr lang="sv-SE" sz="2000" b="1" dirty="0"/>
              <a:t>41</a:t>
            </a:r>
            <a:r>
              <a:rPr lang="sv-SE" sz="2000" dirty="0"/>
              <a:t>, ska du ha delgett din planering och din reflektion till handledaren och till kursansvarig (i Lisam Inlämningar). Din lektionsplanering, din beskrivning av  genomförande och din reflektion över planering och genomförande ligger till grund för trepartssamtalet. </a:t>
            </a:r>
          </a:p>
          <a:p>
            <a:r>
              <a:rPr lang="sv-SE" sz="2000" dirty="0"/>
              <a:t>Se uppgiften i studiehandledningen</a:t>
            </a:r>
            <a:endParaRPr lang="sv-SE" dirty="0"/>
          </a:p>
        </p:txBody>
      </p:sp>
    </p:spTree>
    <p:extLst>
      <p:ext uri="{BB962C8B-B14F-4D97-AF65-F5344CB8AC3E}">
        <p14:creationId xmlns:p14="http://schemas.microsoft.com/office/powerpoint/2010/main" val="957653983"/>
      </p:ext>
    </p:extLst>
  </p:cSld>
  <p:clrMapOvr>
    <a:masterClrMapping/>
  </p:clrMapOvr>
</p:sld>
</file>

<file path=ppt/theme/theme1.xml><?xml version="1.0" encoding="utf-8"?>
<a:theme xmlns:a="http://schemas.openxmlformats.org/drawingml/2006/main" name="Office-tema">
  <a:themeElements>
    <a:clrScheme name="LIU Färger 3">
      <a:dk1>
        <a:sysClr val="windowText" lastClr="000000"/>
      </a:dk1>
      <a:lt1>
        <a:sysClr val="window" lastClr="FFFFFF"/>
      </a:lt1>
      <a:dk2>
        <a:srgbClr val="646464"/>
      </a:dk2>
      <a:lt2>
        <a:srgbClr val="C8C8C8"/>
      </a:lt2>
      <a:accent1>
        <a:srgbClr val="1BC8A6"/>
      </a:accent1>
      <a:accent2>
        <a:srgbClr val="43D9C0"/>
      </a:accent2>
      <a:accent3>
        <a:srgbClr val="70E4D2"/>
      </a:accent3>
      <a:accent4>
        <a:srgbClr val="A5F0E4"/>
      </a:accent4>
      <a:accent5>
        <a:srgbClr val="C3F3EC"/>
      </a:accent5>
      <a:accent6>
        <a:srgbClr val="1EBCC8"/>
      </a:accent6>
      <a:hlink>
        <a:srgbClr val="14A3E1"/>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9E7"/>
        </a:solidFill>
        <a:ln>
          <a:noFill/>
        </a:ln>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a:latin typeface="Georgia"/>
            <a:cs typeface="Georgia"/>
          </a:defRPr>
        </a:defPPr>
      </a:lstStyle>
    </a:txDef>
  </a:objectDefaults>
  <a:extraClrSchemeLst/>
  <a:extLst>
    <a:ext uri="{05A4C25C-085E-4340-85A3-A5531E510DB2}">
      <thm15:themeFamily xmlns:thm15="http://schemas.microsoft.com/office/thememl/2012/main" name="Presentation1" id="{0B2635F7-9D6B-CA43-A5B0-16A9D908D101}" vid="{F037C33B-56F9-1D4E-9B1C-034E14139D8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0403E239EF9624B809168E5B17BE247" ma:contentTypeVersion="4" ma:contentTypeDescription="Skapa ett nytt dokument." ma:contentTypeScope="" ma:versionID="7dfdb1daed6cc1542683db1f6f12d1fa">
  <xsd:schema xmlns:xsd="http://www.w3.org/2001/XMLSchema" xmlns:xs="http://www.w3.org/2001/XMLSchema" xmlns:p="http://schemas.microsoft.com/office/2006/metadata/properties" xmlns:ns2="e6d40d76-76fa-4d23-8f24-3d5c24b2e71d" xmlns:ns3="144e83c6-ff42-4c6e-9dad-1c8b8534aaff" targetNamespace="http://schemas.microsoft.com/office/2006/metadata/properties" ma:root="true" ma:fieldsID="940ffec4f697d009ae0b6a98c932dbbf" ns2:_="" ns3:_="">
    <xsd:import namespace="e6d40d76-76fa-4d23-8f24-3d5c24b2e71d"/>
    <xsd:import namespace="144e83c6-ff42-4c6e-9dad-1c8b8534aaff"/>
    <xsd:element name="properties">
      <xsd:complexType>
        <xsd:sequence>
          <xsd:element name="documentManagement">
            <xsd:complexType>
              <xsd:all>
                <xsd:element ref="ns2:_lisam_Description" minOccurs="0"/>
                <xsd:element ref="ns3:_lisam_PublishedVersion"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d40d76-76fa-4d23-8f24-3d5c24b2e71d"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4e83c6-ff42-4c6e-9dad-1c8b8534aaff"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Description xmlns="e6d40d76-76fa-4d23-8f24-3d5c24b2e71d" xsi:nil="true"/>
    <_lisam_PublishedVersion xmlns="144e83c6-ff42-4c6e-9dad-1c8b8534aaff" xsi:nil="true"/>
  </documentManagement>
</p:properties>
</file>

<file path=customXml/itemProps1.xml><?xml version="1.0" encoding="utf-8"?>
<ds:datastoreItem xmlns:ds="http://schemas.openxmlformats.org/officeDocument/2006/customXml" ds:itemID="{544B5430-9A36-468F-86C8-702D4A9AF7E4}"/>
</file>

<file path=customXml/itemProps2.xml><?xml version="1.0" encoding="utf-8"?>
<ds:datastoreItem xmlns:ds="http://schemas.openxmlformats.org/officeDocument/2006/customXml" ds:itemID="{19C520FD-B5E7-4665-AF29-E426F0B265D7}"/>
</file>

<file path=customXml/itemProps3.xml><?xml version="1.0" encoding="utf-8"?>
<ds:datastoreItem xmlns:ds="http://schemas.openxmlformats.org/officeDocument/2006/customXml" ds:itemID="{49237ABC-019C-44DB-816E-16BDC3943EBC}"/>
</file>

<file path=docProps/app.xml><?xml version="1.0" encoding="utf-8"?>
<Properties xmlns="http://schemas.openxmlformats.org/officeDocument/2006/extended-properties" xmlns:vt="http://schemas.openxmlformats.org/officeDocument/2006/docPropsVTypes">
  <Template>Presentationsmaterial LiU</Template>
  <TotalTime>78</TotalTime>
  <Words>1116</Words>
  <Application>Microsoft Office PowerPoint</Application>
  <PresentationFormat>Bildspel på skärmen (4:3)</PresentationFormat>
  <Paragraphs>157</Paragraphs>
  <Slides>15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Cambria</vt:lpstr>
      <vt:lpstr>Georgia</vt:lpstr>
      <vt:lpstr>Times New Roman</vt:lpstr>
      <vt:lpstr>Office-tema</vt:lpstr>
      <vt:lpstr>Introduktion till VFU 1</vt:lpstr>
      <vt:lpstr>Inledning, VFU1</vt:lpstr>
      <vt:lpstr>Bakgrund</vt:lpstr>
      <vt:lpstr>PowerPoint-presentation</vt:lpstr>
      <vt:lpstr>Didaktiska lärarförmågor</vt:lpstr>
      <vt:lpstr>Sociala lärarförmågor</vt:lpstr>
      <vt:lpstr>Examination</vt:lpstr>
      <vt:lpstr>Portfoliouppgift</vt:lpstr>
      <vt:lpstr>Trepartssamtal</vt:lpstr>
      <vt:lpstr>Omdömesformulär från handledaren</vt:lpstr>
      <vt:lpstr>Bedömning </vt:lpstr>
      <vt:lpstr>Professions- och utvecklingsguide – ett redskap för lärande </vt:lpstr>
      <vt:lpstr>Förberedelse under VFU1 inför kursen UK5 bedömningskursen, (nästa vårtermin). </vt:lpstr>
      <vt:lpstr>Övrigt</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Studiehandledning</dc:title>
  <dc:subject/>
  <dc:creator>Helena Tsagalidis</dc:creator>
  <cp:keywords/>
  <dc:description/>
  <cp:lastModifiedBy>Helena Tsagalidis</cp:lastModifiedBy>
  <cp:revision>8</cp:revision>
  <dcterms:created xsi:type="dcterms:W3CDTF">2019-06-09T04:46:44Z</dcterms:created>
  <dcterms:modified xsi:type="dcterms:W3CDTF">2019-06-14T13:07:11Z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0x01010060403E239EF9624B809168E5B17BE247</vt:lpwstr>
  </property>
</Properties>
</file>